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532" r:id="rId2"/>
    <p:sldId id="522" r:id="rId3"/>
    <p:sldId id="633" r:id="rId4"/>
    <p:sldId id="631" r:id="rId5"/>
    <p:sldId id="632" r:id="rId6"/>
    <p:sldId id="636" r:id="rId7"/>
    <p:sldId id="637" r:id="rId8"/>
    <p:sldId id="638" r:id="rId9"/>
    <p:sldId id="640" r:id="rId10"/>
    <p:sldId id="641" r:id="rId11"/>
    <p:sldId id="643" r:id="rId12"/>
    <p:sldId id="642" r:id="rId13"/>
    <p:sldId id="644" r:id="rId14"/>
    <p:sldId id="639" r:id="rId15"/>
    <p:sldId id="645" r:id="rId16"/>
    <p:sldId id="646" r:id="rId17"/>
    <p:sldId id="647" r:id="rId18"/>
    <p:sldId id="648" r:id="rId19"/>
    <p:sldId id="649" r:id="rId20"/>
    <p:sldId id="650" r:id="rId21"/>
    <p:sldId id="651" r:id="rId22"/>
    <p:sldId id="652" r:id="rId23"/>
    <p:sldId id="654" r:id="rId24"/>
    <p:sldId id="655" r:id="rId25"/>
    <p:sldId id="656" r:id="rId26"/>
    <p:sldId id="658" r:id="rId27"/>
    <p:sldId id="657" r:id="rId2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9C91"/>
    <a:srgbClr val="FF6600"/>
    <a:srgbClr val="CC66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8" autoAdjust="0"/>
  </p:normalViewPr>
  <p:slideViewPr>
    <p:cSldViewPr>
      <p:cViewPr>
        <p:scale>
          <a:sx n="70" d="100"/>
          <a:sy n="70" d="100"/>
        </p:scale>
        <p:origin x="-1164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882"/>
    </p:cViewPr>
  </p:sorterViewPr>
  <p:notesViewPr>
    <p:cSldViewPr>
      <p:cViewPr varScale="1">
        <p:scale>
          <a:sx n="53" d="100"/>
          <a:sy n="53" d="100"/>
        </p:scale>
        <p:origin x="-2874" y="-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955" cy="49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defTabSz="957263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5" y="1"/>
            <a:ext cx="2945955" cy="49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algn="r" defTabSz="957263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681"/>
            <a:ext cx="2945955" cy="49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defTabSz="957263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5" y="9427681"/>
            <a:ext cx="2945955" cy="49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algn="r" defTabSz="957263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A8B65EB-8E0B-457B-80D9-646E4C40C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86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51722" y="1"/>
            <a:ext cx="2945954" cy="49567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476" y="1"/>
            <a:ext cx="2945954" cy="49567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5FC5DE-5D4B-4175-BA1E-4A25BF61D314}" type="datetimeFigureOut">
              <a:rPr lang="ar-SA"/>
              <a:pPr>
                <a:defRPr/>
              </a:pPr>
              <a:t>11/08/34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51722" y="9429323"/>
            <a:ext cx="2945954" cy="49567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476" y="9429323"/>
            <a:ext cx="2945954" cy="49567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47089D5-C377-4584-B41C-9C1F87D0BA3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62443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2" y="4714877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Seminar 1:  CS-NU ABET Accreditation Report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C027B-4EB8-40C9-8153-3E2D1199755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1:  CS-NU ABET Accreditation Report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38856-F43C-463A-AA36-72E6213AD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430FC-8AAE-4A74-87EF-50470C882B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8B180-F45C-4565-8C0E-CA5AB055A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457950"/>
            <a:ext cx="2895600" cy="4000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133600" cy="381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35BEB-CB35-4D32-A4FF-43DCD7366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1CB86-46A2-4E08-9D5B-D6C30EA9C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D9EAD-0973-400C-8B58-E3790B6D3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5BA59-8A29-4FD0-A07A-0D761BD85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D9509-77FB-46E4-B1BA-EFF2170844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902AB-94B1-412C-B1CD-31F512D00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DC84C-C8FE-409A-8797-F12BC26EB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E7789-096F-43EE-BA8D-AF9676687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D7BE36E-2284-43AE-A931-F8B5EBD54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be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922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5313402"/>
            <a:ext cx="7543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000" b="1" dirty="0" smtClean="0">
                <a:latin typeface="Andalus" pitchFamily="18" charset="-78"/>
                <a:cs typeface="Andalus" pitchFamily="18" charset="-78"/>
              </a:rPr>
              <a:t>وحدة التطوير والجودة-كلية علوم الحاسب ونظم المعلومات</a:t>
            </a:r>
            <a:endParaRPr lang="en-US" sz="30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ستطيل 3"/>
          <p:cNvSpPr/>
          <p:nvPr/>
        </p:nvSpPr>
        <p:spPr bwMode="auto">
          <a:xfrm>
            <a:off x="28433" y="2743200"/>
            <a:ext cx="9144000" cy="2183802"/>
          </a:xfrm>
          <a:prstGeom prst="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4500" b="1" dirty="0" smtClean="0">
                <a:latin typeface="Arial" pitchFamily="34" charset="0"/>
              </a:rPr>
              <a:t>اجتماع مع اللجان الاستشارية لبرامج الكلية (علوم الحاسب ونظم المعلومات)</a:t>
            </a:r>
            <a:endParaRPr lang="en-US" sz="4500" b="1" dirty="0" smtClean="0">
              <a:latin typeface="Arial" pitchFamily="34" charset="0"/>
            </a:endParaRPr>
          </a:p>
        </p:txBody>
      </p:sp>
      <p:sp>
        <p:nvSpPr>
          <p:cNvPr id="7" name="مستطيل 6"/>
          <p:cNvSpPr/>
          <p:nvPr/>
        </p:nvSpPr>
        <p:spPr bwMode="auto">
          <a:xfrm>
            <a:off x="3200400" y="6453336"/>
            <a:ext cx="2405608" cy="396749"/>
          </a:xfrm>
          <a:prstGeom prst="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10 شعبان</a:t>
            </a:r>
            <a:r>
              <a:rPr kumimoji="0" lang="ar-SA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1434 (19 يونيو 2013)</a:t>
            </a:r>
            <a:endParaRPr kumimoji="0" lang="ar-S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42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1000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معايير الاعتماد الدولي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9852" y="609600"/>
            <a:ext cx="8575548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457201" y="685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8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503109"/>
              </p:ext>
            </p:extLst>
          </p:nvPr>
        </p:nvGraphicFramePr>
        <p:xfrm>
          <a:off x="1081087" y="899583"/>
          <a:ext cx="7286625" cy="4578140"/>
        </p:xfrm>
        <a:graphic>
          <a:graphicData uri="http://schemas.openxmlformats.org/drawingml/2006/table">
            <a:tbl>
              <a:tblPr rtl="1" firstRow="1" bandRow="1">
                <a:tableStyleId>{3C2FFA5D-87B4-456A-9821-1D502468CF0F}</a:tableStyleId>
              </a:tblPr>
              <a:tblGrid>
                <a:gridCol w="620523"/>
                <a:gridCol w="6666102"/>
              </a:tblGrid>
              <a:tr h="579083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/>
                      <a:r>
                        <a:rPr lang="ar-LB" sz="3200" kern="1200" dirty="0" smtClean="0">
                          <a:solidFill>
                            <a:schemeClr val="tx1"/>
                          </a:solidFill>
                        </a:rPr>
                        <a:t>معايير الاعتماد </a:t>
                      </a:r>
                      <a:r>
                        <a:rPr lang="ar-SA" sz="3200" kern="1200" dirty="0" smtClean="0">
                          <a:solidFill>
                            <a:schemeClr val="tx1"/>
                          </a:solidFill>
                        </a:rPr>
                        <a:t>الدولي</a:t>
                      </a:r>
                      <a:r>
                        <a:rPr lang="en-US" sz="3200" kern="1200" dirty="0" smtClean="0">
                          <a:solidFill>
                            <a:schemeClr val="tx1"/>
                          </a:solidFill>
                        </a:rPr>
                        <a:t>ABET</a:t>
                      </a:r>
                      <a:r>
                        <a:rPr lang="en-US" sz="3200" kern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ar-EG" sz="3200" kern="12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en-US" sz="3200" kern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ar-SA" sz="3200" b="1" kern="1200" dirty="0" smtClean="0">
                        <a:solidFill>
                          <a:schemeClr val="tx1"/>
                        </a:solidFill>
                        <a:latin typeface="Arabic Typesetting" pitchFamily="66" charset="-78"/>
                        <a:ea typeface="+mn-ea"/>
                        <a:cs typeface="Arabic Typesetting" pitchFamily="66" charset="-78"/>
                      </a:endParaRPr>
                    </a:p>
                  </a:txBody>
                  <a:tcPr marL="91439" marR="91439" marT="45717" marB="45717"/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ar-OM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b="1" kern="1200" baseline="0" dirty="0" smtClean="0">
                          <a:solidFill>
                            <a:schemeClr val="tx1"/>
                          </a:solidFill>
                        </a:rPr>
                        <a:t>الطلبة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/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ar-OM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SA" sz="1800" b="1" kern="1200" baseline="0" dirty="0" smtClean="0">
                          <a:solidFill>
                            <a:schemeClr val="tx1"/>
                          </a:solidFill>
                        </a:rPr>
                        <a:t>الاهداف الاكاديمية للبرنامج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/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ar-OM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SA" sz="1800" b="1" kern="1200" baseline="0" dirty="0" smtClean="0">
                          <a:solidFill>
                            <a:schemeClr val="tx1"/>
                          </a:solidFill>
                        </a:rPr>
                        <a:t>مخرجات البرنامج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/>
                </a:tc>
              </a:tr>
              <a:tr h="518127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ar-OM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SA" sz="2800" b="1" kern="1200" baseline="0" dirty="0" smtClean="0">
                          <a:solidFill>
                            <a:srgbClr val="FF0000"/>
                          </a:solidFill>
                        </a:rPr>
                        <a:t>التطور المستمر</a:t>
                      </a:r>
                      <a:endParaRPr lang="ar-OM" sz="2800" b="1" kern="1200" baseline="0" dirty="0" smtClean="0">
                        <a:solidFill>
                          <a:srgbClr val="FF00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/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ar-OM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SA" sz="1800" b="1" kern="1200" baseline="0" dirty="0" smtClean="0">
                          <a:solidFill>
                            <a:schemeClr val="tx1"/>
                          </a:solidFill>
                        </a:rPr>
                        <a:t>المنهج الدراسي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/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ar-OM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SA" sz="1800" b="1" kern="1200" baseline="0" dirty="0" smtClean="0">
                          <a:solidFill>
                            <a:schemeClr val="tx1"/>
                          </a:solidFill>
                        </a:rPr>
                        <a:t>الهيئة التدريسية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/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ar-OM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LB" sz="1800" b="1" kern="1200" baseline="0" dirty="0" smtClean="0">
                          <a:solidFill>
                            <a:schemeClr val="tx1"/>
                          </a:solidFill>
                        </a:rPr>
                        <a:t>المرافق والتجهيزات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/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ar-OM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SA" sz="1800" b="1" kern="1200" baseline="0" dirty="0" smtClean="0">
                          <a:solidFill>
                            <a:schemeClr val="tx1"/>
                          </a:solidFill>
                        </a:rPr>
                        <a:t>دعم الجامعة للبرنامج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/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ar-OM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SA" sz="1800" b="1" kern="1200" baseline="0" dirty="0" smtClean="0">
                          <a:solidFill>
                            <a:schemeClr val="tx1"/>
                          </a:solidFill>
                        </a:rPr>
                        <a:t>معايير خاصة بالبرنامج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145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وسيلة شرح مع سهم إلى الأسفل 78"/>
          <p:cNvSpPr/>
          <p:nvPr/>
        </p:nvSpPr>
        <p:spPr>
          <a:xfrm>
            <a:off x="198912" y="764705"/>
            <a:ext cx="8909590" cy="6093295"/>
          </a:xfrm>
          <a:prstGeom prst="downArrowCallout">
            <a:avLst>
              <a:gd name="adj1" fmla="val 25448"/>
              <a:gd name="adj2" fmla="val 57925"/>
              <a:gd name="adj3" fmla="val 17832"/>
              <a:gd name="adj4" fmla="val 7819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-69720" y="6438900"/>
            <a:ext cx="537264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9E5F3B72-F87F-4D10-B18B-3B6880AA6D89}" type="slidenum">
              <a:rPr lang="en-US" sz="2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533400" y="699993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مستدير الزوايا 2"/>
          <p:cNvSpPr/>
          <p:nvPr/>
        </p:nvSpPr>
        <p:spPr bwMode="auto">
          <a:xfrm>
            <a:off x="1219200" y="1752600"/>
            <a:ext cx="3336235" cy="39604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علوم الحاسب</a:t>
            </a:r>
            <a:endParaRPr lang="ar-SA" sz="25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رابط كسهم مستقيم 26"/>
          <p:cNvCxnSpPr>
            <a:endCxn id="3" idx="0"/>
          </p:cNvCxnSpPr>
          <p:nvPr/>
        </p:nvCxnSpPr>
        <p:spPr bwMode="auto">
          <a:xfrm flipH="1">
            <a:off x="2887318" y="1320552"/>
            <a:ext cx="1235870" cy="4320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رابط كسهم مستقيم 28"/>
          <p:cNvCxnSpPr>
            <a:stCxn id="41" idx="2"/>
            <a:endCxn id="43" idx="0"/>
          </p:cNvCxnSpPr>
          <p:nvPr/>
        </p:nvCxnSpPr>
        <p:spPr bwMode="auto">
          <a:xfrm>
            <a:off x="4866172" y="1412776"/>
            <a:ext cx="1808319" cy="4320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رابط كسهم مستقيم 30"/>
          <p:cNvCxnSpPr>
            <a:stCxn id="52" idx="2"/>
          </p:cNvCxnSpPr>
          <p:nvPr/>
        </p:nvCxnSpPr>
        <p:spPr bwMode="auto">
          <a:xfrm flipH="1">
            <a:off x="2272020" y="3371292"/>
            <a:ext cx="4763458" cy="12007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Rectangle 7"/>
          <p:cNvSpPr/>
          <p:nvPr/>
        </p:nvSpPr>
        <p:spPr>
          <a:xfrm>
            <a:off x="467544" y="107909"/>
            <a:ext cx="8686800" cy="623248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 rtl="1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sz="3000" b="1" dirty="0" smtClean="0">
                <a:solidFill>
                  <a:srgbClr val="CC3300"/>
                </a:solidFill>
                <a:latin typeface="Calibri"/>
                <a:cs typeface="+mn-cs"/>
              </a:rPr>
              <a:t>هل الهدف الاعتماد ام الجودة ؟؟؟؟؟؟</a:t>
            </a:r>
            <a:endParaRPr lang="en-US" sz="3000" b="1" dirty="0">
              <a:solidFill>
                <a:srgbClr val="CC3300"/>
              </a:solidFill>
              <a:latin typeface="Calibri"/>
              <a:cs typeface="+mn-cs"/>
            </a:endParaRPr>
          </a:p>
        </p:txBody>
      </p:sp>
      <p:sp>
        <p:nvSpPr>
          <p:cNvPr id="37" name="مستطيل مستدير الزوايا 36"/>
          <p:cNvSpPr/>
          <p:nvPr/>
        </p:nvSpPr>
        <p:spPr bwMode="auto">
          <a:xfrm>
            <a:off x="1066800" y="4572000"/>
            <a:ext cx="1778414" cy="64970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1"/>
            <a:r>
              <a:rPr lang="ar-SA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اعتماد ال </a:t>
            </a:r>
            <a:r>
              <a:rPr lang="en-US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NCAAA </a:t>
            </a:r>
            <a:r>
              <a:rPr lang="ar-SA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(علوم) </a:t>
            </a:r>
            <a:endParaRPr lang="ar-SA" sz="18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مستطيل مستدير الزوايا 37"/>
          <p:cNvSpPr/>
          <p:nvPr/>
        </p:nvSpPr>
        <p:spPr bwMode="auto">
          <a:xfrm>
            <a:off x="2895600" y="4517948"/>
            <a:ext cx="1752600" cy="73985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1"/>
            <a:r>
              <a:rPr lang="ar-SA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اعتماد ال</a:t>
            </a:r>
            <a:r>
              <a:rPr lang="en-US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ABET </a:t>
            </a:r>
            <a:r>
              <a:rPr lang="en-US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A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علوم) </a:t>
            </a:r>
            <a:endParaRPr lang="ar-SA" sz="18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مستطيل مستدير الزوايا 42"/>
          <p:cNvSpPr/>
          <p:nvPr/>
        </p:nvSpPr>
        <p:spPr bwMode="auto">
          <a:xfrm>
            <a:off x="5029200" y="1844824"/>
            <a:ext cx="3290582" cy="396045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نظم المعلومات</a:t>
            </a:r>
            <a:endParaRPr lang="ar-SA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سهم إلى اليسار واليمين 22"/>
          <p:cNvSpPr/>
          <p:nvPr/>
        </p:nvSpPr>
        <p:spPr>
          <a:xfrm rot="5400000">
            <a:off x="6485681" y="2863579"/>
            <a:ext cx="4721695" cy="523947"/>
          </a:xfrm>
          <a:prstGeom prst="leftRightArrow">
            <a:avLst>
              <a:gd name="adj1" fmla="val 50000"/>
              <a:gd name="adj2" fmla="val 45310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6" rIns="91389" bIns="45696" rtlCol="1" anchor="ctr"/>
          <a:lstStyle/>
          <a:p>
            <a:pPr algn="ctr" defTabSz="913907" rtl="1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2011 – 2012 – 2013 – 2014 - 2015</a:t>
            </a:r>
            <a:endParaRPr lang="ar-SA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مستطيل مستدير الزوايا 40"/>
          <p:cNvSpPr/>
          <p:nvPr/>
        </p:nvSpPr>
        <p:spPr bwMode="auto">
          <a:xfrm>
            <a:off x="2771800" y="856223"/>
            <a:ext cx="4188743" cy="556553"/>
          </a:xfrm>
          <a:prstGeom prst="round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500" b="1" dirty="0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كلية علوم الحاسب ونظم المعلومات</a:t>
            </a:r>
            <a:endParaRPr lang="ar-SA" sz="2500" b="1" dirty="0" smtClean="0">
              <a:solidFill>
                <a:srgbClr val="EEECE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مستطيل مستدير الزوايا 51"/>
          <p:cNvSpPr/>
          <p:nvPr/>
        </p:nvSpPr>
        <p:spPr bwMode="auto">
          <a:xfrm>
            <a:off x="5486400" y="2664993"/>
            <a:ext cx="3098155" cy="706299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1"/>
            <a:r>
              <a:rPr lang="ar-SA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نشاطات وممارسات لتحقيق معايير </a:t>
            </a:r>
            <a:r>
              <a:rPr lang="en-US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ABE</a:t>
            </a:r>
            <a:r>
              <a:rPr lang="en-US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 and NCAAA</a:t>
            </a:r>
            <a:endParaRPr lang="ar-SA" sz="18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5" name="رابط كسهم مستقيم 54"/>
          <p:cNvCxnSpPr>
            <a:stCxn id="43" idx="2"/>
            <a:endCxn id="52" idx="0"/>
          </p:cNvCxnSpPr>
          <p:nvPr/>
        </p:nvCxnSpPr>
        <p:spPr bwMode="auto">
          <a:xfrm>
            <a:off x="6674491" y="2240869"/>
            <a:ext cx="360987" cy="42412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رابط كسهم مستقيم 57"/>
          <p:cNvCxnSpPr>
            <a:stCxn id="3" idx="2"/>
            <a:endCxn id="52" idx="0"/>
          </p:cNvCxnSpPr>
          <p:nvPr/>
        </p:nvCxnSpPr>
        <p:spPr bwMode="auto">
          <a:xfrm>
            <a:off x="2887318" y="2148645"/>
            <a:ext cx="4148160" cy="5163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مستطيل مستدير الزوايا 58"/>
          <p:cNvSpPr/>
          <p:nvPr/>
        </p:nvSpPr>
        <p:spPr bwMode="auto">
          <a:xfrm>
            <a:off x="6589830" y="4574100"/>
            <a:ext cx="1868370" cy="759900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1"/>
            <a:r>
              <a:rPr lang="ar-SA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اعتماد ال</a:t>
            </a:r>
            <a:r>
              <a:rPr lang="en-US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ABET )</a:t>
            </a:r>
            <a:r>
              <a:rPr lang="ar-SA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نظم)</a:t>
            </a:r>
            <a:r>
              <a:rPr lang="ar-SA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18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مستطيل مستدير الزوايا 59"/>
          <p:cNvSpPr/>
          <p:nvPr/>
        </p:nvSpPr>
        <p:spPr bwMode="auto">
          <a:xfrm>
            <a:off x="4800600" y="4572000"/>
            <a:ext cx="1681254" cy="762937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1"/>
            <a:r>
              <a:rPr lang="ar-SA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اعتماد ال </a:t>
            </a:r>
            <a:r>
              <a:rPr lang="en-US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NCAAA </a:t>
            </a:r>
            <a:r>
              <a:rPr lang="ar-SA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(نظم) </a:t>
            </a:r>
            <a:endParaRPr lang="ar-SA" sz="18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1" name="رابط كسهم مستقيم 60"/>
          <p:cNvCxnSpPr>
            <a:stCxn id="52" idx="2"/>
            <a:endCxn id="38" idx="0"/>
          </p:cNvCxnSpPr>
          <p:nvPr/>
        </p:nvCxnSpPr>
        <p:spPr bwMode="auto">
          <a:xfrm flipH="1">
            <a:off x="3771900" y="3371292"/>
            <a:ext cx="3263578" cy="11466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رابط كسهم مستقيم 61"/>
          <p:cNvCxnSpPr>
            <a:stCxn id="52" idx="2"/>
            <a:endCxn id="60" idx="0"/>
          </p:cNvCxnSpPr>
          <p:nvPr/>
        </p:nvCxnSpPr>
        <p:spPr bwMode="auto">
          <a:xfrm flipH="1">
            <a:off x="5641227" y="3371292"/>
            <a:ext cx="1394251" cy="12007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رابط كسهم مستقيم 62"/>
          <p:cNvCxnSpPr>
            <a:stCxn id="52" idx="2"/>
            <a:endCxn id="59" idx="0"/>
          </p:cNvCxnSpPr>
          <p:nvPr/>
        </p:nvCxnSpPr>
        <p:spPr bwMode="auto">
          <a:xfrm>
            <a:off x="7035478" y="3371292"/>
            <a:ext cx="488537" cy="12028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8" name="مستطيل 87"/>
          <p:cNvSpPr/>
          <p:nvPr/>
        </p:nvSpPr>
        <p:spPr>
          <a:xfrm>
            <a:off x="1153760" y="2399184"/>
            <a:ext cx="1665640" cy="19442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ar-SA" sz="16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المستفيدين</a:t>
            </a:r>
            <a:endParaRPr lang="en-US" sz="1600" b="1" u="sng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ar-SA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اعضاء هيئة التدريس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ar-SA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الطلبة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ar-SA" sz="1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الخريجين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ar-SA" sz="22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لجنة استشارية</a:t>
            </a:r>
            <a:endParaRPr lang="en-US" sz="22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1" name="رابط كسهم مستقيم 90"/>
          <p:cNvCxnSpPr>
            <a:stCxn id="88" idx="3"/>
            <a:endCxn id="52" idx="1"/>
          </p:cNvCxnSpPr>
          <p:nvPr/>
        </p:nvCxnSpPr>
        <p:spPr>
          <a:xfrm flipV="1">
            <a:off x="2819400" y="3018143"/>
            <a:ext cx="2667000" cy="353149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مربع نص 83"/>
          <p:cNvSpPr txBox="1"/>
          <p:nvPr/>
        </p:nvSpPr>
        <p:spPr>
          <a:xfrm>
            <a:off x="3048000" y="5953780"/>
            <a:ext cx="3342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نظام لضمان الجودة</a:t>
            </a:r>
            <a:endParaRPr lang="en-US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سهم إلى اليمين 93"/>
          <p:cNvSpPr/>
          <p:nvPr/>
        </p:nvSpPr>
        <p:spPr>
          <a:xfrm rot="5400000">
            <a:off x="-2542805" y="3260906"/>
            <a:ext cx="6093295" cy="110089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ar-SA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ممارسات لبناء نظام لضمان جودة التعليم في الكلية</a:t>
            </a:r>
            <a:endParaRPr lang="en-US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4" name="رابط كسهم مستقيم 103"/>
          <p:cNvCxnSpPr/>
          <p:nvPr/>
        </p:nvCxnSpPr>
        <p:spPr>
          <a:xfrm flipH="1">
            <a:off x="4686300" y="1556792"/>
            <a:ext cx="114300" cy="4386808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75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7" grpId="0" animBg="1"/>
      <p:bldP spid="38" grpId="0" animBg="1"/>
      <p:bldP spid="43" grpId="0" animBg="1"/>
      <p:bldP spid="52" grpId="0" animBg="1"/>
      <p:bldP spid="59" grpId="0" animBg="1"/>
      <p:bldP spid="60" grpId="0" animBg="1"/>
      <p:bldP spid="8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1000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مفتاح سر الاعتماد الأكاديمي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9852" y="609600"/>
            <a:ext cx="8575548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457201" y="685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457201" y="928943"/>
            <a:ext cx="845819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b="1" dirty="0" smtClean="0">
                <a:cs typeface="Arabic Transparent" pitchFamily="2" charset="0"/>
              </a:rPr>
              <a:t>التطوير المستمر لمخرجات التعلم واهداف البرنامج وهي:</a:t>
            </a:r>
          </a:p>
          <a:p>
            <a:pPr marL="457200" indent="-457200" algn="r" rtl="1">
              <a:lnSpc>
                <a:spcPct val="200000"/>
              </a:lnSpc>
              <a:buFont typeface="Arial" pitchFamily="34" charset="0"/>
              <a:buChar char="•"/>
            </a:pPr>
            <a:r>
              <a:rPr lang="ar-SA" dirty="0" smtClean="0">
                <a:cs typeface="Arabic Transparent" pitchFamily="2" charset="0"/>
              </a:rPr>
              <a:t>عملية </a:t>
            </a:r>
            <a:r>
              <a:rPr lang="ar-SA" dirty="0">
                <a:cs typeface="Arabic Transparent" pitchFamily="2" charset="0"/>
              </a:rPr>
              <a:t>دورية </a:t>
            </a:r>
            <a:r>
              <a:rPr lang="ar-SA" dirty="0" smtClean="0">
                <a:cs typeface="Arabic Transparent" pitchFamily="2" charset="0"/>
              </a:rPr>
              <a:t>تقوم</a:t>
            </a:r>
          </a:p>
          <a:p>
            <a:pPr marL="914400" lvl="1" indent="-457200" algn="r" rtl="1">
              <a:lnSpc>
                <a:spcPct val="200000"/>
              </a:lnSpc>
              <a:buFont typeface="Arial" pitchFamily="34" charset="0"/>
              <a:buChar char="•"/>
            </a:pPr>
            <a:r>
              <a:rPr lang="ar-SA" dirty="0" smtClean="0">
                <a:cs typeface="Arabic Transparent" pitchFamily="2" charset="0"/>
              </a:rPr>
              <a:t>على </a:t>
            </a:r>
            <a:r>
              <a:rPr lang="ar-SA" dirty="0">
                <a:cs typeface="Arabic Transparent" pitchFamily="2" charset="0"/>
              </a:rPr>
              <a:t>جمع المعلومات </a:t>
            </a:r>
            <a:endParaRPr lang="ar-SA" dirty="0" smtClean="0">
              <a:cs typeface="Arabic Transparent" pitchFamily="2" charset="0"/>
            </a:endParaRPr>
          </a:p>
          <a:p>
            <a:pPr marL="1371600" lvl="2" indent="-457200" algn="r" rtl="1">
              <a:lnSpc>
                <a:spcPct val="200000"/>
              </a:lnSpc>
              <a:buFont typeface="Arial" pitchFamily="34" charset="0"/>
              <a:buChar char="•"/>
            </a:pPr>
            <a:r>
              <a:rPr lang="ar-SA" dirty="0" smtClean="0">
                <a:cs typeface="Arabic Transparent" pitchFamily="2" charset="0"/>
              </a:rPr>
              <a:t>وتحليلها بشكل </a:t>
            </a:r>
            <a:r>
              <a:rPr lang="ar-SA" dirty="0">
                <a:cs typeface="Arabic Transparent" pitchFamily="2" charset="0"/>
              </a:rPr>
              <a:t>مستمر للوقوف على مواطن القوة </a:t>
            </a:r>
            <a:r>
              <a:rPr lang="ar-SA" dirty="0" smtClean="0">
                <a:cs typeface="Arabic Transparent" pitchFamily="2" charset="0"/>
              </a:rPr>
              <a:t>والضعف</a:t>
            </a:r>
          </a:p>
          <a:p>
            <a:pPr marL="1828800" lvl="3" indent="-457200" algn="r" rtl="1">
              <a:lnSpc>
                <a:spcPct val="200000"/>
              </a:lnSpc>
              <a:buFont typeface="Arial" pitchFamily="34" charset="0"/>
              <a:buChar char="•"/>
            </a:pPr>
            <a:r>
              <a:rPr lang="ar-SA" dirty="0" smtClean="0">
                <a:cs typeface="Arabic Transparent" pitchFamily="2" charset="0"/>
              </a:rPr>
              <a:t> سعياً </a:t>
            </a:r>
            <a:r>
              <a:rPr lang="ar-SA" dirty="0">
                <a:cs typeface="Arabic Transparent" pitchFamily="2" charset="0"/>
              </a:rPr>
              <a:t>لتطوير وتحسين الأداء الأكاديمي </a:t>
            </a:r>
            <a:endParaRPr lang="ar-SA" dirty="0" smtClean="0">
              <a:cs typeface="Arabic Transparent" pitchFamily="2" charset="0"/>
            </a:endParaRPr>
          </a:p>
          <a:p>
            <a:pPr marL="2286000" lvl="4" indent="-457200" algn="r" rtl="1">
              <a:lnSpc>
                <a:spcPct val="200000"/>
              </a:lnSpc>
              <a:buFont typeface="Arial" pitchFamily="34" charset="0"/>
              <a:buChar char="•"/>
            </a:pPr>
            <a:r>
              <a:rPr lang="ar-SA" dirty="0" smtClean="0">
                <a:cs typeface="Arabic Transparent" pitchFamily="2" charset="0"/>
              </a:rPr>
              <a:t>وصولاً </a:t>
            </a:r>
            <a:r>
              <a:rPr lang="ar-SA" dirty="0">
                <a:cs typeface="Arabic Transparent" pitchFamily="2" charset="0"/>
              </a:rPr>
              <a:t>إلى مخرجات عالية الجودة ومنافسةً في سوق العمل.</a:t>
            </a:r>
            <a:endParaRPr lang="en-US" dirty="0">
              <a:cs typeface="Arabic Transpare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14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1000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التطوير المستمر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609600"/>
            <a:ext cx="8575548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-24464" y="685800"/>
            <a:ext cx="4816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518234" y="928943"/>
            <a:ext cx="83971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endParaRPr lang="en-US" sz="2000" dirty="0">
              <a:cs typeface="Arabic Transparent" pitchFamily="2" charset="0"/>
            </a:endParaRPr>
          </a:p>
        </p:txBody>
      </p:sp>
      <p:sp>
        <p:nvSpPr>
          <p:cNvPr id="4" name="مستطيل مستدير الزوايا 3"/>
          <p:cNvSpPr/>
          <p:nvPr/>
        </p:nvSpPr>
        <p:spPr bwMode="auto">
          <a:xfrm>
            <a:off x="7098632" y="1066800"/>
            <a:ext cx="1655272" cy="48806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Arial" pitchFamily="34" charset="0"/>
              </a:rPr>
              <a:t>برنامج أكاديمي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" name="رابط كسهم مستقيم 5"/>
          <p:cNvCxnSpPr>
            <a:stCxn id="4" idx="2"/>
            <a:endCxn id="15" idx="0"/>
          </p:cNvCxnSpPr>
          <p:nvPr/>
        </p:nvCxnSpPr>
        <p:spPr bwMode="auto">
          <a:xfrm>
            <a:off x="7926268" y="1554866"/>
            <a:ext cx="24694" cy="60996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مستطيل مستدير الزوايا 14"/>
          <p:cNvSpPr/>
          <p:nvPr/>
        </p:nvSpPr>
        <p:spPr bwMode="auto">
          <a:xfrm>
            <a:off x="6934200" y="2164830"/>
            <a:ext cx="2033523" cy="488066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Arial" pitchFamily="34" charset="0"/>
              </a:rPr>
              <a:t>رؤية ورسالة وأهداف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مستطيل مستدير الزوايا 16"/>
          <p:cNvSpPr/>
          <p:nvPr/>
        </p:nvSpPr>
        <p:spPr bwMode="auto">
          <a:xfrm>
            <a:off x="7098632" y="3248690"/>
            <a:ext cx="1941872" cy="488066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Arial" pitchFamily="34" charset="0"/>
              </a:rPr>
              <a:t>مخرجات التعلم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8" name="رابط كسهم مستقيم 17"/>
          <p:cNvCxnSpPr/>
          <p:nvPr/>
        </p:nvCxnSpPr>
        <p:spPr bwMode="auto">
          <a:xfrm flipH="1">
            <a:off x="8033191" y="2654192"/>
            <a:ext cx="1" cy="609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مستطيل مستدير الزوايا 18"/>
          <p:cNvSpPr/>
          <p:nvPr/>
        </p:nvSpPr>
        <p:spPr bwMode="auto">
          <a:xfrm>
            <a:off x="6611201" y="4343400"/>
            <a:ext cx="2456599" cy="488066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Arial" pitchFamily="34" charset="0"/>
              </a:rPr>
              <a:t>الخطة الدراسية والمقررات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0" name="رابط كسهم مستقيم 19"/>
          <p:cNvCxnSpPr/>
          <p:nvPr/>
        </p:nvCxnSpPr>
        <p:spPr bwMode="auto">
          <a:xfrm flipH="1">
            <a:off x="8062755" y="3748288"/>
            <a:ext cx="1" cy="609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رابط كسهم مستقيم 20"/>
          <p:cNvCxnSpPr/>
          <p:nvPr/>
        </p:nvCxnSpPr>
        <p:spPr bwMode="auto">
          <a:xfrm flipH="1">
            <a:off x="8033190" y="4833457"/>
            <a:ext cx="1" cy="609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مستطيل مستدير الزوايا 21"/>
          <p:cNvSpPr/>
          <p:nvPr/>
        </p:nvSpPr>
        <p:spPr bwMode="auto">
          <a:xfrm>
            <a:off x="6933063" y="5443056"/>
            <a:ext cx="1957887" cy="66313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Arial" pitchFamily="34" charset="0"/>
              </a:rPr>
              <a:t>نشاطات وممارسات تعليمية وغيرها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مستطيل مستدير الزوايا 22"/>
          <p:cNvSpPr/>
          <p:nvPr/>
        </p:nvSpPr>
        <p:spPr bwMode="auto">
          <a:xfrm>
            <a:off x="457201" y="4886876"/>
            <a:ext cx="2514600" cy="1132924"/>
          </a:xfrm>
          <a:prstGeom prst="roundRect">
            <a:avLst/>
          </a:prstGeom>
          <a:solidFill>
            <a:srgbClr val="D59C9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Arial" pitchFamily="34" charset="0"/>
              </a:rPr>
              <a:t>جمع معلومات عن المخرجات والاهداف وامور تتعلق بالبرنامج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مستطيل مستدير الزوايا 23"/>
          <p:cNvSpPr/>
          <p:nvPr/>
        </p:nvSpPr>
        <p:spPr bwMode="auto">
          <a:xfrm>
            <a:off x="762000" y="3939860"/>
            <a:ext cx="1981200" cy="44176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Arial" pitchFamily="34" charset="0"/>
              </a:rPr>
              <a:t>تحليل المعلومات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مستطيل مستدير الزوايا 24"/>
          <p:cNvSpPr/>
          <p:nvPr/>
        </p:nvSpPr>
        <p:spPr bwMode="auto">
          <a:xfrm>
            <a:off x="533400" y="2598928"/>
            <a:ext cx="2514600" cy="7081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latin typeface="Arial" pitchFamily="34" charset="0"/>
              </a:rPr>
              <a:t>مقترحات لتطوير البرنامج وضمان جودة المخرجات 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" name="مستطيل مستدير الزوايا 44"/>
          <p:cNvSpPr/>
          <p:nvPr/>
        </p:nvSpPr>
        <p:spPr bwMode="auto">
          <a:xfrm>
            <a:off x="3581400" y="1128998"/>
            <a:ext cx="2475650" cy="5081302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u="sng" dirty="0" smtClean="0">
                <a:latin typeface="Arial" pitchFamily="34" charset="0"/>
              </a:rPr>
              <a:t>المستفيدين</a:t>
            </a: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اعضاء هيئة التدريس</a:t>
            </a: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2000" dirty="0" smtClean="0">
              <a:latin typeface="Arial" pitchFamily="34" charset="0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2000" dirty="0" smtClean="0">
              <a:latin typeface="Arial" pitchFamily="34" charset="0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2000" dirty="0" smtClean="0">
              <a:latin typeface="Arial" pitchFamily="34" charset="0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Arial" pitchFamily="34" charset="0"/>
              </a:rPr>
              <a:t>الطلاب</a:t>
            </a: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الخريجين وارباب</a:t>
            </a:r>
            <a:r>
              <a:rPr kumimoji="0" lang="ar-S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عملهم</a:t>
            </a: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اللجنة الاستشارية</a:t>
            </a:r>
          </a:p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" name="مستطيل مستدير الزوايا 46"/>
          <p:cNvSpPr/>
          <p:nvPr/>
        </p:nvSpPr>
        <p:spPr bwMode="auto">
          <a:xfrm>
            <a:off x="533400" y="757088"/>
            <a:ext cx="2286000" cy="1376512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Arial" pitchFamily="34" charset="0"/>
              </a:rPr>
              <a:t>مناقشة وأخذ موافقة جميع المستفيدين قبل تنفيذ المقترحات لتطوير البرنامج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48" name="رابط كسهم مستقيم 47"/>
          <p:cNvCxnSpPr/>
          <p:nvPr/>
        </p:nvCxnSpPr>
        <p:spPr bwMode="auto">
          <a:xfrm flipH="1" flipV="1">
            <a:off x="2962702" y="5443057"/>
            <a:ext cx="618698" cy="1028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رابط كسهم مستقيم 48"/>
          <p:cNvCxnSpPr>
            <a:stCxn id="23" idx="0"/>
            <a:endCxn id="24" idx="2"/>
          </p:cNvCxnSpPr>
          <p:nvPr/>
        </p:nvCxnSpPr>
        <p:spPr bwMode="auto">
          <a:xfrm flipV="1">
            <a:off x="1714501" y="4381626"/>
            <a:ext cx="38099" cy="5052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رابط كسهم مستقيم 56"/>
          <p:cNvCxnSpPr>
            <a:endCxn id="17" idx="1"/>
          </p:cNvCxnSpPr>
          <p:nvPr/>
        </p:nvCxnSpPr>
        <p:spPr bwMode="auto">
          <a:xfrm>
            <a:off x="6057050" y="3492723"/>
            <a:ext cx="104158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رابط كسهم مستقيم 58"/>
          <p:cNvCxnSpPr>
            <a:endCxn id="19" idx="1"/>
          </p:cNvCxnSpPr>
          <p:nvPr/>
        </p:nvCxnSpPr>
        <p:spPr bwMode="auto">
          <a:xfrm>
            <a:off x="6057050" y="4587433"/>
            <a:ext cx="55415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رابط كسهم مستقيم 61"/>
          <p:cNvCxnSpPr>
            <a:endCxn id="22" idx="1"/>
          </p:cNvCxnSpPr>
          <p:nvPr/>
        </p:nvCxnSpPr>
        <p:spPr bwMode="auto">
          <a:xfrm>
            <a:off x="6057050" y="5562600"/>
            <a:ext cx="876013" cy="21202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رابط كسهم مستقيم 78"/>
          <p:cNvCxnSpPr>
            <a:stCxn id="24" idx="0"/>
            <a:endCxn id="25" idx="2"/>
          </p:cNvCxnSpPr>
          <p:nvPr/>
        </p:nvCxnSpPr>
        <p:spPr bwMode="auto">
          <a:xfrm flipV="1">
            <a:off x="1752600" y="3307064"/>
            <a:ext cx="38100" cy="6327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رابط كسهم مستقيم 79"/>
          <p:cNvCxnSpPr/>
          <p:nvPr/>
        </p:nvCxnSpPr>
        <p:spPr bwMode="auto">
          <a:xfrm flipV="1">
            <a:off x="1816858" y="2150062"/>
            <a:ext cx="0" cy="4488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رابط كسهم مستقيم 86"/>
          <p:cNvCxnSpPr>
            <a:endCxn id="15" idx="1"/>
          </p:cNvCxnSpPr>
          <p:nvPr/>
        </p:nvCxnSpPr>
        <p:spPr bwMode="auto">
          <a:xfrm>
            <a:off x="6057050" y="2408863"/>
            <a:ext cx="87715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رابط كسهم مستقيم 116"/>
          <p:cNvCxnSpPr>
            <a:stCxn id="47" idx="3"/>
          </p:cNvCxnSpPr>
          <p:nvPr/>
        </p:nvCxnSpPr>
        <p:spPr bwMode="auto">
          <a:xfrm>
            <a:off x="2819400" y="1445344"/>
            <a:ext cx="762000" cy="30725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4967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7" grpId="0" animBg="1"/>
      <p:bldP spid="19" grpId="0" animBg="1"/>
      <p:bldP spid="22" grpId="0" animBg="1"/>
      <p:bldP spid="23" grpId="0" animBg="1"/>
      <p:bldP spid="24" grpId="0" animBg="1"/>
      <p:bldP spid="25" grpId="0" animBg="1"/>
      <p:bldP spid="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12784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أهم المشاكل التي تواجه البرامج</a:t>
            </a:r>
            <a:r>
              <a:rPr lang="en-US" sz="3500" b="1" dirty="0" smtClean="0">
                <a:solidFill>
                  <a:srgbClr val="CC3300"/>
                </a:solidFill>
              </a:rPr>
              <a:t> </a:t>
            </a:r>
            <a:r>
              <a:rPr lang="ar-SA" sz="3500" b="1" dirty="0" smtClean="0">
                <a:solidFill>
                  <a:srgbClr val="CC3300"/>
                </a:solidFill>
              </a:rPr>
              <a:t> حسب تقارير هيئات الاعتماد في ضمان الجودة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652675" y="1679583"/>
            <a:ext cx="8377736" cy="5179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500" dirty="0" smtClean="0">
                <a:cs typeface="Arabic Transparent" pitchFamily="2" charset="0"/>
              </a:rPr>
              <a:t> </a:t>
            </a: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غياب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رأي جهات </a:t>
            </a: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التوظيف والقطاع الصناعي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( القطاعين العام والخاص </a:t>
            </a: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عدم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ربط الخطة الدراسية بالحياة العملية.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عدم الاطلاع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على التجارب المحلية والعالمية المماثلة.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ضعف المشاركة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الفاعلة من قِبَل </a:t>
            </a: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المستفيدين (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من أعضاء هيئة تدريس، طلاب، خريجين، القطاعين العام والخاص).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عدم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التفاعل مع جميع المقترحات والاستجابة للمفيد </a:t>
            </a: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منها وخصوصا التي تأتي من جهات خارجية.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عدم أخذ رأي الخريجين وجهات العمل بشكل منتظم لمعرفة المهارات والمعارف المطلوبة من مخرجات الجامعة.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التركيز الكبير على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الجانب النظري دون العملي </a:t>
            </a:r>
            <a:r>
              <a:rPr lang="ar-SA" sz="2200" dirty="0" err="1">
                <a:latin typeface="Times New Roman" pitchFamily="18" charset="0"/>
                <a:cs typeface="Times New Roman" pitchFamily="18" charset="0"/>
              </a:rPr>
              <a:t>المهاري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 مما يضعف الإعداد لسوق العمل</a:t>
            </a: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40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حل المشاكل السابقة !!!!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634478" y="975167"/>
            <a:ext cx="83777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SzPct val="130000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تأليف لجان استشارية لكل برنامج ل :</a:t>
            </a:r>
            <a:endParaRPr lang="ar-SA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تشجيع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التعاون والتواصل بين أقسام الكلية وجهات التوظيف في المملكة.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مناقشة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المهارات والمعارف والقدرات المطلوبة في سوق </a:t>
            </a: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العمل.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مناقشة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أي تعديل ممكن يطرأ على البرامج ومدى ملائمة هذا التغيير لسوق العمل.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المساهمة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بدور فعال في عملية تقييم وتطوير اهداف البرامج الاكاديمية.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الاستفادة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من مراجعة المقررات والخطط الدراسية وتطويرها.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نقل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التحديات الراهنة التي تواجه تكنولوجيا المعلومات ووضع خطط مستقبلية لمواجهتها.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الاستفادة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من توظيف خريجي برامج الكلية. 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ar-SA" sz="2200" dirty="0" smtClean="0">
                <a:latin typeface="Times New Roman" pitchFamily="18" charset="0"/>
                <a:cs typeface="Times New Roman" pitchFamily="18" charset="0"/>
              </a:rPr>
              <a:t>فضلا </a:t>
            </a:r>
            <a:r>
              <a:rPr lang="ar-SA" sz="2200" dirty="0">
                <a:latin typeface="Times New Roman" pitchFamily="18" charset="0"/>
                <a:cs typeface="Times New Roman" pitchFamily="18" charset="0"/>
              </a:rPr>
              <a:t>عن القضايا الأخرى ذات الصلة.</a:t>
            </a:r>
          </a:p>
          <a:p>
            <a:pPr marL="342900" indent="-342900" algn="r" rtl="1">
              <a:lnSpc>
                <a:spcPct val="150000"/>
              </a:lnSpc>
              <a:buSzPct val="130000"/>
              <a:buFont typeface="Arial" pitchFamily="34" charset="0"/>
              <a:buChar char="•"/>
            </a:pPr>
            <a:endParaRPr lang="ar-SA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26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محاور النقاش: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634478" y="975167"/>
            <a:ext cx="83777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buSzPct val="130000"/>
            </a:pPr>
            <a:r>
              <a:rPr lang="ar-SA" sz="4000" b="1" u="sng" dirty="0" smtClean="0">
                <a:latin typeface="Times New Roman" pitchFamily="18" charset="0"/>
                <a:cs typeface="Times New Roman" pitchFamily="18" charset="0"/>
              </a:rPr>
              <a:t>المحور الاول</a:t>
            </a: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1">
              <a:lnSpc>
                <a:spcPct val="150000"/>
              </a:lnSpc>
              <a:buSzPct val="130000"/>
            </a:pPr>
            <a:r>
              <a:rPr lang="ar-SA" sz="3500" dirty="0">
                <a:latin typeface="Times New Roman" pitchFamily="18" charset="0"/>
                <a:cs typeface="Times New Roman" pitchFamily="18" charset="0"/>
              </a:rPr>
              <a:t>م</a:t>
            </a:r>
            <a:r>
              <a:rPr lang="ar-SA" sz="3500" dirty="0" smtClean="0">
                <a:latin typeface="Times New Roman" pitchFamily="18" charset="0"/>
                <a:cs typeface="Times New Roman" pitchFamily="18" charset="0"/>
              </a:rPr>
              <a:t>ناقشة مدى ملائمة مخرجات البرامج في الكلية لاحتياجات سوق العمل</a:t>
            </a:r>
            <a:endParaRPr lang="ar-SA" sz="3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51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مخرجات مشتركة برنامج</a:t>
            </a:r>
            <a:r>
              <a:rPr lang="en-US" sz="3500" b="1" dirty="0" smtClean="0">
                <a:solidFill>
                  <a:srgbClr val="CC3300"/>
                </a:solidFill>
              </a:rPr>
              <a:t> </a:t>
            </a:r>
            <a:r>
              <a:rPr lang="ar-SA" sz="3500" b="1" dirty="0" smtClean="0">
                <a:solidFill>
                  <a:srgbClr val="CC3300"/>
                </a:solidFill>
              </a:rPr>
              <a:t> العلوم والنظم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634478" y="685800"/>
            <a:ext cx="8377736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500" b="1" dirty="0" smtClean="0">
                <a:latin typeface="Times New Roman" pitchFamily="18" charset="0"/>
                <a:cs typeface="Times New Roman" pitchFamily="18" charset="0"/>
              </a:rPr>
              <a:t>الـمـعـارف والـعـلـوم.</a:t>
            </a:r>
          </a:p>
          <a:p>
            <a:pPr algn="r" rtl="1"/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يتوقع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من الطالب عند تخرجه من برنامج علوم الحاسب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القدرة على تطبيق المعرفة </a:t>
            </a:r>
            <a:r>
              <a:rPr lang="ar-SA" sz="2000" dirty="0" err="1">
                <a:latin typeface="Times New Roman" pitchFamily="18" charset="0"/>
                <a:cs typeface="Times New Roman" pitchFamily="18" charset="0"/>
              </a:rPr>
              <a:t>الحوسبية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 والرياضية المناسبة للمجال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القدرة على تحليل المشكلة، وتحديد وتعريف متطلبات الحوسبة الملائمة للحل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القدرة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على تصميم وتنفيذ وتقييم نظام، عملية، عنصر، أو برنامج معتمد على الحاسوب لتلبية الاحتياجات المطلوبة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القدرة على استخدام التقنيات الحالية والمهارات والأدوات اللازمة لممارسة الحوسبة.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 algn="r" rtl="1"/>
            <a:endParaRPr lang="ar-S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ar-SA" sz="2500" b="1" dirty="0">
                <a:latin typeface="Times New Roman" pitchFamily="18" charset="0"/>
                <a:cs typeface="Times New Roman" pitchFamily="18" charset="0"/>
              </a:rPr>
              <a:t>الـمـهـارات.</a:t>
            </a:r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القدرة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على العمل بفعالية في فرق عمل لتحقيق هدف مشترك.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القدرة على التواصل بشكل فعال مع مجموعة واسعة من الجمهور.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القدرة على تحليل التأثير المحلي والعالمي للحوسبة على الأفراد والمنظمات والمجتمع.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rtl="1">
              <a:buFont typeface="Arial" pitchFamily="34" charset="0"/>
              <a:buChar char="•"/>
            </a:pPr>
            <a:endParaRPr lang="ar-S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ar-SA" sz="2500" b="1" dirty="0" smtClean="0">
                <a:latin typeface="Times New Roman" pitchFamily="18" charset="0"/>
                <a:cs typeface="Times New Roman" pitchFamily="18" charset="0"/>
              </a:rPr>
              <a:t>الـقـيـم </a:t>
            </a:r>
            <a:r>
              <a:rPr lang="ar-SA" sz="2500" b="1" dirty="0">
                <a:latin typeface="Times New Roman" pitchFamily="18" charset="0"/>
                <a:cs typeface="Times New Roman" pitchFamily="18" charset="0"/>
              </a:rPr>
              <a:t>والأخـلاقـيـات الـمـهـنـيـة.</a:t>
            </a:r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فهم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القضايا الأخلاقية والمهنية والقانونية والأمنية والاجتماعية والمسؤوليات.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إدراك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الحاجة إلى والقدرة على المشاركة في التنمية المهنية 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المستمرة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31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مخرجات مختلفة لبرنامج</a:t>
            </a:r>
            <a:r>
              <a:rPr lang="en-US" sz="3500" b="1" dirty="0" smtClean="0">
                <a:solidFill>
                  <a:srgbClr val="CC3300"/>
                </a:solidFill>
              </a:rPr>
              <a:t> </a:t>
            </a:r>
            <a:r>
              <a:rPr lang="ar-SA" sz="3500" b="1" dirty="0" smtClean="0">
                <a:solidFill>
                  <a:srgbClr val="CC3300"/>
                </a:solidFill>
              </a:rPr>
              <a:t> علوم الحاسب ونظم المعلومات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634478" y="685800"/>
            <a:ext cx="83777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الـمـعـارف </a:t>
            </a: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والـعـلـوم</a:t>
            </a: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. (علوم حاسب)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القدرة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على تطبيق الأسس الرياضية، ومبادئ الخوارزميات، ونظرية الحوسبة في </a:t>
            </a:r>
            <a:r>
              <a:rPr lang="ar-SA" sz="2000" dirty="0" err="1">
                <a:latin typeface="Times New Roman" pitchFamily="18" charset="0"/>
                <a:cs typeface="Times New Roman" pitchFamily="18" charset="0"/>
              </a:rPr>
              <a:t>نمذجة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 وتصميم النظم التي تعتمد على الحاسب بالطريقة التي تظهر فهم كيفية المفاضلة بين خيارات التصميم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القدرة على تصميم وتطبيق مبادئ التطوير في بناء أنظمة برمجية متفاوتة التعقيد.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 algn="r" rtl="1"/>
            <a:endParaRPr lang="ar-SA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rtl="1"/>
            <a:endParaRPr lang="ar-SA" sz="2000" dirty="0">
              <a:latin typeface="Times New Roman" pitchFamily="18" charset="0"/>
              <a:cs typeface="Times New Roman" pitchFamily="18" charset="0"/>
            </a:endParaRPr>
          </a:p>
          <a:p>
            <a:pPr lvl="0" algn="r" rtl="1"/>
            <a:endParaRPr lang="ar-S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الـمـعـارف والـعـلـوم. </a:t>
            </a: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(نظم معلومات)</a:t>
            </a:r>
          </a:p>
          <a:p>
            <a:pPr lvl="0" algn="r" rtl="1"/>
            <a:r>
              <a:rPr lang="ar-SA" sz="2000" dirty="0"/>
              <a:t>فهم العمليات التي تدعم توصيل وإدارة نظم المعلومات ضمن بيئة تطبيق معين</a:t>
            </a:r>
            <a:endParaRPr lang="en-US" sz="2000" dirty="0"/>
          </a:p>
          <a:p>
            <a:pPr algn="r" rtl="1"/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  <a:p>
            <a:pPr lvl="0" algn="r" rtl="1"/>
            <a:endParaRPr lang="ar-SA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88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محاور النقاش: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634478" y="975167"/>
            <a:ext cx="83777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buSzPct val="130000"/>
            </a:pPr>
            <a:r>
              <a:rPr lang="ar-SA" sz="4000" b="1" u="sng" dirty="0" smtClean="0">
                <a:latin typeface="Times New Roman" pitchFamily="18" charset="0"/>
                <a:cs typeface="Times New Roman" pitchFamily="18" charset="0"/>
              </a:rPr>
              <a:t>المحور الثاني</a:t>
            </a: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1">
              <a:lnSpc>
                <a:spcPct val="150000"/>
              </a:lnSpc>
              <a:buSzPct val="130000"/>
            </a:pPr>
            <a:r>
              <a:rPr lang="ar-SA" sz="3500" dirty="0" smtClean="0">
                <a:latin typeface="Times New Roman" pitchFamily="18" charset="0"/>
                <a:cs typeface="Times New Roman" pitchFamily="18" charset="0"/>
              </a:rPr>
              <a:t>الخطة الدراسية ومدى تجانس الخطة الدراسية مع مخرجات البرنامج</a:t>
            </a:r>
            <a:endParaRPr lang="ar-SA" sz="3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59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نقاط العرض</a:t>
            </a:r>
            <a:endParaRPr lang="en-CA" sz="3500" b="1" dirty="0" smtClean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" y="973991"/>
            <a:ext cx="822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3000" dirty="0">
                <a:latin typeface="Times New Roman" pitchFamily="18" charset="0"/>
                <a:cs typeface="Times New Roman" pitchFamily="18" charset="0"/>
              </a:rPr>
              <a:t>أهداف الاجتماع</a:t>
            </a: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3000" dirty="0" smtClean="0">
                <a:latin typeface="Times New Roman" pitchFamily="18" charset="0"/>
                <a:cs typeface="Times New Roman" pitchFamily="18" charset="0"/>
              </a:rPr>
              <a:t>تعريف موجز عن الكلية وبرامجها مع بعض الاحصائيات</a:t>
            </a: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3000" dirty="0" smtClean="0">
                <a:latin typeface="Times New Roman" pitchFamily="18" charset="0"/>
                <a:cs typeface="Times New Roman" pitchFamily="18" charset="0"/>
              </a:rPr>
              <a:t>أهم المستفيدين من برامج الكلية</a:t>
            </a: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3000" dirty="0" smtClean="0">
                <a:latin typeface="Times New Roman" pitchFamily="18" charset="0"/>
                <a:cs typeface="Times New Roman" pitchFamily="18" charset="0"/>
              </a:rPr>
              <a:t>اللجنة الاستشارية (أهميتها ودورها، ...)</a:t>
            </a: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3000" dirty="0" smtClean="0">
                <a:latin typeface="Times New Roman" pitchFamily="18" charset="0"/>
                <a:cs typeface="Times New Roman" pitchFamily="18" charset="0"/>
              </a:rPr>
              <a:t>ضمان الجودة والاعتماد الأكاديمي لبرامج الكلية</a:t>
            </a: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3000" dirty="0" smtClean="0">
                <a:latin typeface="Times New Roman" pitchFamily="18" charset="0"/>
                <a:cs typeface="Times New Roman" pitchFamily="18" charset="0"/>
              </a:rPr>
              <a:t>محاور النقاش</a:t>
            </a: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457201" y="685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997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محاور النقاش: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634478" y="975167"/>
            <a:ext cx="8377736" cy="3565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buSzPct val="130000"/>
            </a:pPr>
            <a:r>
              <a:rPr lang="ar-SA" sz="4000" b="1" u="sng" dirty="0" smtClean="0">
                <a:latin typeface="Times New Roman" pitchFamily="18" charset="0"/>
                <a:cs typeface="Times New Roman" pitchFamily="18" charset="0"/>
              </a:rPr>
              <a:t>المحور الثالث</a:t>
            </a: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-457200"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3600" dirty="0" smtClean="0">
                <a:latin typeface="Times New Roman" pitchFamily="18" charset="0"/>
                <a:cs typeface="Times New Roman" pitchFamily="18" charset="0"/>
              </a:rPr>
              <a:t>مناقشة مواصفات </a:t>
            </a:r>
            <a:r>
              <a:rPr lang="ar-SA" sz="3600" dirty="0">
                <a:latin typeface="Times New Roman" pitchFamily="18" charset="0"/>
                <a:cs typeface="Times New Roman" pitchFamily="18" charset="0"/>
              </a:rPr>
              <a:t>خريجي البرامج؟</a:t>
            </a:r>
          </a:p>
        </p:txBody>
      </p:sp>
    </p:spTree>
    <p:extLst>
      <p:ext uri="{BB962C8B-B14F-4D97-AF65-F5344CB8AC3E}">
        <p14:creationId xmlns:p14="http://schemas.microsoft.com/office/powerpoint/2010/main" val="9118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مواصفات خريجي علوم الحاسب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مستطيل 3"/>
          <p:cNvSpPr/>
          <p:nvPr/>
        </p:nvSpPr>
        <p:spPr>
          <a:xfrm>
            <a:off x="914400" y="1035189"/>
            <a:ext cx="79248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u="sng" dirty="0"/>
              <a:t>الأهداف التعليمية لبرنامج علوم الحاسب</a:t>
            </a:r>
            <a:endParaRPr lang="en-US" sz="2000" dirty="0"/>
          </a:p>
          <a:p>
            <a:pPr algn="r" rtl="1"/>
            <a:r>
              <a:rPr lang="ar-SA" sz="2000" b="1" dirty="0"/>
              <a:t> </a:t>
            </a:r>
            <a:endParaRPr lang="en-US" sz="2000" dirty="0"/>
          </a:p>
          <a:p>
            <a:pPr algn="r" rtl="1"/>
            <a:r>
              <a:rPr lang="ar-SA" sz="2000" dirty="0"/>
              <a:t>يتوقع من الطالب المتخرج من برنامج علوم الحاسب بعد التخرج أن:</a:t>
            </a:r>
            <a:endParaRPr lang="en-US" sz="2000" dirty="0"/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/>
              <a:t>يحصل على وظيفة ناجحة في مجال الحوسبة. </a:t>
            </a:r>
            <a:endParaRPr lang="en-US" sz="2000" dirty="0"/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/>
              <a:t>يواصل تطوير مهاراته العلمية والعملية.</a:t>
            </a:r>
            <a:endParaRPr lang="en-US" sz="2000" dirty="0"/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/>
              <a:t>يساهم بفاعلية في تنمية المجتمع على المستوى الفردي أو الجماعي، متبعا في ذلك  نظم وقوانين وأخلاقيات المهنة.</a:t>
            </a:r>
            <a:endParaRPr lang="en-US" sz="2000" dirty="0"/>
          </a:p>
          <a:p>
            <a:pPr rtl="1"/>
            <a:r>
              <a:rPr lang="en-US" sz="2000" dirty="0"/>
              <a:t> </a:t>
            </a:r>
          </a:p>
          <a:p>
            <a:r>
              <a:rPr lang="en-US" sz="2000" b="1" u="sng" dirty="0"/>
              <a:t>Computer Science Program's Educational Objectives</a:t>
            </a:r>
            <a:endParaRPr lang="en-US" sz="2000" dirty="0"/>
          </a:p>
          <a:p>
            <a:r>
              <a:rPr lang="en-US" sz="2000" b="1" dirty="0"/>
              <a:t> </a:t>
            </a:r>
            <a:endParaRPr lang="en-US" sz="2000" dirty="0"/>
          </a:p>
          <a:p>
            <a:r>
              <a:rPr lang="en-US" sz="2000" dirty="0" smtClean="0"/>
              <a:t>The </a:t>
            </a:r>
            <a:r>
              <a:rPr lang="en-US" sz="2000" dirty="0"/>
              <a:t>graduate of computer science program is expected to: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/>
              <a:t>Join a successful profession in the fields of computing.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/>
              <a:t>Follow-up life-long learning in the course of higher education, research and professional development.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/>
              <a:t>Contribute significantly to community development as a part of a team or individually with accountable, legal, ethical and responsible practices.</a:t>
            </a:r>
          </a:p>
        </p:txBody>
      </p:sp>
    </p:spTree>
    <p:extLst>
      <p:ext uri="{BB962C8B-B14F-4D97-AF65-F5344CB8AC3E}">
        <p14:creationId xmlns:p14="http://schemas.microsoft.com/office/powerpoint/2010/main" val="41485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مواصفات خريجي نظم المعلومات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مستطيل 3"/>
          <p:cNvSpPr/>
          <p:nvPr/>
        </p:nvSpPr>
        <p:spPr>
          <a:xfrm>
            <a:off x="914400" y="1035189"/>
            <a:ext cx="79248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ar-SA" sz="2000" b="1" dirty="0"/>
              <a:t>الأهداف التعليمية لبرنامج نظم المعلومات</a:t>
            </a:r>
            <a:endParaRPr lang="en-US" sz="2000" dirty="0"/>
          </a:p>
          <a:p>
            <a:pPr algn="r" rtl="1"/>
            <a:r>
              <a:rPr lang="ar-SA" sz="2000" b="1" dirty="0"/>
              <a:t> </a:t>
            </a:r>
            <a:endParaRPr lang="en-US" sz="2000" dirty="0"/>
          </a:p>
          <a:p>
            <a:pPr algn="r" rtl="1"/>
            <a:r>
              <a:rPr lang="ar-SA" sz="2000" dirty="0"/>
              <a:t>يتوقع من الطالب المتخرج من برنامج نظم المعلومات بعد التخرج أن:</a:t>
            </a:r>
            <a:endParaRPr lang="en-US" sz="2000" dirty="0"/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/>
              <a:t>يكون رائدا في سوق عمل نظم المعلومات. </a:t>
            </a:r>
            <a:endParaRPr lang="en-US" sz="2000" dirty="0"/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/>
              <a:t>يواصل تطوير مهاراته العلمية والعملية من خلال الدراسات العليا، البحث العلمي والتطوير المهني.</a:t>
            </a:r>
            <a:endParaRPr lang="en-US" sz="2000" dirty="0"/>
          </a:p>
          <a:p>
            <a:pPr marL="342900" lvl="0" indent="-342900" algn="r" rtl="1">
              <a:buFont typeface="Arial" pitchFamily="34" charset="0"/>
              <a:buChar char="•"/>
            </a:pPr>
            <a:r>
              <a:rPr lang="ar-SA" sz="2000" dirty="0"/>
              <a:t>يكون فاعلا ضمن فريق العمل ويحترم القيم الاخلاقية والخدمة الاجتماعية.</a:t>
            </a:r>
            <a:endParaRPr lang="en-US" sz="2000" dirty="0"/>
          </a:p>
          <a:p>
            <a:pPr rtl="1"/>
            <a:r>
              <a:rPr lang="en-US" sz="2000" dirty="0"/>
              <a:t> </a:t>
            </a:r>
          </a:p>
          <a:p>
            <a:r>
              <a:rPr lang="en-US" sz="2000" b="1" dirty="0"/>
              <a:t>Information Systems Program's Educational Objectives</a:t>
            </a:r>
            <a:endParaRPr lang="en-US" sz="2000" dirty="0"/>
          </a:p>
          <a:p>
            <a:r>
              <a:rPr lang="en-US" sz="2000" dirty="0"/>
              <a:t>  </a:t>
            </a:r>
            <a:r>
              <a:rPr lang="en-US" sz="2000" dirty="0" smtClean="0"/>
              <a:t> </a:t>
            </a:r>
            <a:r>
              <a:rPr lang="en-US" sz="2000" dirty="0"/>
              <a:t>The graduate of Information Systems program is expected to: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/>
              <a:t>Be a leader in the job market for information systems </a:t>
            </a:r>
          </a:p>
          <a:p>
            <a:pPr rtl="1"/>
            <a:r>
              <a:rPr lang="en-US" sz="2000" dirty="0"/>
              <a:t> 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/>
              <a:t>Follow-up life-long learning in the course of higher education, research, and professional development.  </a:t>
            </a:r>
          </a:p>
          <a:p>
            <a:pPr rtl="1"/>
            <a:r>
              <a:rPr lang="en-US" sz="2000" dirty="0"/>
              <a:t> 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/>
              <a:t> Function professionally within a team and respect ethical values and social </a:t>
            </a:r>
            <a:r>
              <a:rPr lang="en-US" sz="2000" dirty="0" smtClean="0"/>
              <a:t>service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6423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محاور النقاش: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634478" y="975167"/>
            <a:ext cx="8377736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buSzPct val="130000"/>
            </a:pPr>
            <a:r>
              <a:rPr lang="ar-SA" sz="4000" b="1" u="sng" dirty="0" smtClean="0">
                <a:latin typeface="Times New Roman" pitchFamily="18" charset="0"/>
                <a:cs typeface="Times New Roman" pitchFamily="18" charset="0"/>
              </a:rPr>
              <a:t>المحور الرابع</a:t>
            </a: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-457200"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3600" dirty="0">
                <a:latin typeface="Times New Roman" pitchFamily="18" charset="0"/>
                <a:cs typeface="Times New Roman" pitchFamily="18" charset="0"/>
              </a:rPr>
              <a:t>ما هي نظرة سوق العمل بالنسبة لبرامج الكلية (علوم ونظم)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35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محاور النقاش: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634478" y="975167"/>
            <a:ext cx="8377736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buSzPct val="130000"/>
            </a:pPr>
            <a:r>
              <a:rPr lang="ar-SA" sz="4000" b="1" u="sng" dirty="0" smtClean="0">
                <a:latin typeface="Times New Roman" pitchFamily="18" charset="0"/>
                <a:cs typeface="Times New Roman" pitchFamily="18" charset="0"/>
              </a:rPr>
              <a:t>المحور الخامس</a:t>
            </a: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-457200"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3600" dirty="0">
                <a:latin typeface="Times New Roman" pitchFamily="18" charset="0"/>
                <a:cs typeface="Times New Roman" pitchFamily="18" charset="0"/>
              </a:rPr>
              <a:t>التحديات التي تواجه خريجي علوم الحاسب ونظم المعلومات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19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محاور النقاش: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634478" y="975167"/>
            <a:ext cx="8377736" cy="3565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buSzPct val="130000"/>
            </a:pPr>
            <a:r>
              <a:rPr lang="ar-SA" sz="4000" b="1" u="sng" dirty="0" smtClean="0">
                <a:latin typeface="Times New Roman" pitchFamily="18" charset="0"/>
                <a:cs typeface="Times New Roman" pitchFamily="18" charset="0"/>
              </a:rPr>
              <a:t>المحور السادس</a:t>
            </a: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1">
              <a:lnSpc>
                <a:spcPct val="150000"/>
              </a:lnSpc>
              <a:buSzPct val="130000"/>
            </a:pPr>
            <a:endParaRPr lang="ar-SA" sz="35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-457200"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3600" dirty="0">
                <a:latin typeface="Times New Roman" pitchFamily="18" charset="0"/>
                <a:cs typeface="Times New Roman" pitchFamily="18" charset="0"/>
              </a:rPr>
              <a:t>مناقشة الية للتواصل ...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2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42350" cy="3095625"/>
          </a:xfrm>
        </p:spPr>
        <p:txBody>
          <a:bodyPr/>
          <a:lstStyle/>
          <a:p>
            <a:pPr algn="r" rtl="1">
              <a:buFont typeface="Wingdings" pitchFamily="2" charset="2"/>
              <a:buNone/>
            </a:pPr>
            <a:endParaRPr lang="ar-SA" sz="3000" b="1" dirty="0">
              <a:cs typeface="PT Bold Heading" pitchFamily="2" charset="-78"/>
            </a:endParaRPr>
          </a:p>
          <a:p>
            <a:pPr algn="r" rtl="1">
              <a:buFont typeface="Wingdings" pitchFamily="2" charset="2"/>
              <a:buNone/>
            </a:pPr>
            <a:r>
              <a:rPr lang="ar-SA" sz="3000" b="1" dirty="0">
                <a:cs typeface="PT Bold Heading" pitchFamily="2" charset="-78"/>
              </a:rPr>
              <a:t>وخــتــامــاً ..</a:t>
            </a:r>
          </a:p>
          <a:p>
            <a:pPr marL="0" indent="0" algn="r" rtl="1">
              <a:buNone/>
            </a:pPr>
            <a:r>
              <a:rPr lang="ar-SA" sz="3000" b="1" dirty="0">
                <a:cs typeface="Arabic Transparent" pitchFamily="2" charset="0"/>
              </a:rPr>
              <a:t>فإن أهم عوامل نجاح </a:t>
            </a:r>
            <a:r>
              <a:rPr lang="ar-SA" sz="3000" b="1" dirty="0" smtClean="0">
                <a:cs typeface="Arabic Transparent" pitchFamily="2" charset="0"/>
              </a:rPr>
              <a:t>ضمان الجودة على المستوى البرامجي </a:t>
            </a:r>
            <a:r>
              <a:rPr lang="ar-SA" sz="3000" b="1" dirty="0">
                <a:cs typeface="Arabic Transparent" pitchFamily="2" charset="0"/>
              </a:rPr>
              <a:t>هو إدراك الجميع بأهمية </a:t>
            </a:r>
            <a:r>
              <a:rPr lang="ar-SA" sz="3000" b="1" dirty="0" smtClean="0">
                <a:cs typeface="Arabic Transparent" pitchFamily="2" charset="0"/>
              </a:rPr>
              <a:t>التطوير المستمر </a:t>
            </a:r>
            <a:r>
              <a:rPr lang="ar-SA" sz="3000" b="1" dirty="0">
                <a:cs typeface="Arabic Transparent" pitchFamily="2" charset="0"/>
              </a:rPr>
              <a:t>والالتزام به والتضامن لإنجاحه والتفاعل مع نتائجه.</a:t>
            </a:r>
          </a:p>
          <a:p>
            <a:pPr algn="r" rtl="1"/>
            <a:endParaRPr lang="en-US" sz="3000" b="1" dirty="0">
              <a:cs typeface="Arabic Transpare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07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 tmFilter="0, 0; .2, .5; .8, .5; 1, 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500" autoRev="1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3" name="WordArt 5"/>
          <p:cNvSpPr>
            <a:spLocks noChangeArrowheads="1" noChangeShapeType="1" noTextEdit="1"/>
          </p:cNvSpPr>
          <p:nvPr/>
        </p:nvSpPr>
        <p:spPr bwMode="auto">
          <a:xfrm>
            <a:off x="2195513" y="2133600"/>
            <a:ext cx="5184775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b="1" kern="1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chemeClr val="hlink">
                    <a:alpha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abic Transparent"/>
                <a:cs typeface="Arabic Transparent"/>
              </a:rPr>
              <a:t>شكراً لكم</a:t>
            </a:r>
            <a:endParaRPr lang="en-US" sz="3600" b="1" kern="10">
              <a:ln w="12700">
                <a:solidFill>
                  <a:srgbClr val="000080"/>
                </a:solidFill>
                <a:round/>
                <a:headEnd/>
                <a:tailEnd/>
              </a:ln>
              <a:solidFill>
                <a:schemeClr val="hlink">
                  <a:alpha val="50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abic Transparent"/>
              <a:cs typeface="Arabic Transparent"/>
            </a:endParaRPr>
          </a:p>
        </p:txBody>
      </p:sp>
    </p:spTree>
    <p:extLst>
      <p:ext uri="{BB962C8B-B14F-4D97-AF65-F5344CB8AC3E}">
        <p14:creationId xmlns:p14="http://schemas.microsoft.com/office/powerpoint/2010/main" val="315342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ar-SA" sz="3500" b="1" dirty="0">
                <a:solidFill>
                  <a:srgbClr val="CC3300"/>
                </a:solidFill>
              </a:rPr>
              <a:t>أهداف الاجتماع</a:t>
            </a: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9852" y="685800"/>
            <a:ext cx="8575548" cy="6038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التعرف على أعضاء اللجنة الاستشارية وعرض ما تقوم به الكلية في مجال تطوير برامجها الاكاديمية</a:t>
            </a:r>
          </a:p>
          <a:p>
            <a:pPr indent="-457200"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dirty="0">
                <a:latin typeface="Times New Roman" pitchFamily="18" charset="0"/>
                <a:cs typeface="Times New Roman" pitchFamily="18" charset="0"/>
              </a:rPr>
              <a:t>التحقق من أن البرامج </a:t>
            </a: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الأكاديمية بالكلية تقدم المعارف والعلوم والمهارات والقيم المطلوبة في سوق العمل</a:t>
            </a:r>
          </a:p>
          <a:p>
            <a:pPr indent="-457200"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مناقشة الخطط الدراسية في البرامج ومدى تحقيقها لأهداف البرامج</a:t>
            </a:r>
          </a:p>
          <a:p>
            <a:pPr indent="-457200"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ما هي مواصفات خريجي البرامج؟</a:t>
            </a:r>
          </a:p>
          <a:p>
            <a:pPr indent="-457200"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ما هي نظرة سوق العمل بالنسبة لبرامج الكلية (علوم ونظم)</a:t>
            </a:r>
          </a:p>
          <a:p>
            <a:pPr indent="-457200"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التحديات التي تواجه خريجي علوم الحاسب ونظم المعلومات</a:t>
            </a:r>
          </a:p>
          <a:p>
            <a:pPr indent="-457200"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مناقشة الية للتواصل ...</a:t>
            </a: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457201" y="685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8915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ar-SA" sz="3500" b="1" dirty="0">
                <a:solidFill>
                  <a:srgbClr val="CC3300"/>
                </a:solidFill>
              </a:rPr>
              <a:t>تعريف موجز عن الكلية وبرامجها مع بعض </a:t>
            </a:r>
            <a:r>
              <a:rPr lang="ar-SA" sz="3500" b="1" dirty="0" smtClean="0">
                <a:solidFill>
                  <a:srgbClr val="CC3300"/>
                </a:solidFill>
              </a:rPr>
              <a:t>الاحصائيات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" y="973991"/>
            <a:ext cx="82296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برنامج: علوم الحاسب ونظم المعلومات</a:t>
            </a:r>
          </a:p>
          <a:p>
            <a:pPr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457201" y="685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89264"/>
              </p:ext>
            </p:extLst>
          </p:nvPr>
        </p:nvGraphicFramePr>
        <p:xfrm>
          <a:off x="977378" y="2581292"/>
          <a:ext cx="7646444" cy="276156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31778"/>
                <a:gridCol w="1878463"/>
                <a:gridCol w="1621160"/>
                <a:gridCol w="1615043"/>
              </a:tblGrid>
              <a:tr h="466382">
                <a:tc>
                  <a:txBody>
                    <a:bodyPr/>
                    <a:lstStyle/>
                    <a:p>
                      <a:pPr algn="ctr"/>
                      <a:r>
                        <a:rPr lang="ar-SA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عدد</a:t>
                      </a:r>
                      <a:r>
                        <a:rPr lang="ar-SA" sz="2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أعضاء هيئة التدريس</a:t>
                      </a:r>
                      <a:endParaRPr lang="en-US" sz="22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أعداد المسجلين</a:t>
                      </a:r>
                      <a:endParaRPr lang="en-US" sz="22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أعداد</a:t>
                      </a:r>
                      <a:r>
                        <a:rPr lang="ar-SA" sz="2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الخ</a:t>
                      </a:r>
                      <a:r>
                        <a:rPr lang="ar-SA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ريجين</a:t>
                      </a:r>
                      <a:endParaRPr lang="en-US" sz="22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البرنامج</a:t>
                      </a:r>
                      <a:endParaRPr lang="en-US" sz="22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466382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17محاضر ودكتور</a:t>
                      </a:r>
                    </a:p>
                    <a:p>
                      <a:pPr algn="ctr"/>
                      <a:r>
                        <a:rPr lang="ar-SA" b="1" dirty="0" smtClean="0"/>
                        <a:t>28 معيد</a:t>
                      </a:r>
                    </a:p>
                    <a:p>
                      <a:pPr algn="ctr"/>
                      <a:r>
                        <a:rPr lang="ar-SA" b="1" dirty="0" smtClean="0"/>
                        <a:t>14</a:t>
                      </a:r>
                      <a:r>
                        <a:rPr lang="ar-SA" b="1" baseline="0" dirty="0" smtClean="0"/>
                        <a:t> محاضرة ودكتورة</a:t>
                      </a:r>
                    </a:p>
                    <a:p>
                      <a:pPr algn="ctr"/>
                      <a:r>
                        <a:rPr lang="ar-SA" b="1" baseline="0" dirty="0" smtClean="0"/>
                        <a:t>18 معيدة</a:t>
                      </a:r>
                      <a:endParaRPr lang="ar-SA" b="1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45 (ذكور)</a:t>
                      </a:r>
                    </a:p>
                    <a:p>
                      <a:pPr algn="ctr"/>
                      <a:r>
                        <a:rPr lang="ar-SA" b="1" dirty="0" smtClean="0"/>
                        <a:t>99 (اناث)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22 (ذكور)</a:t>
                      </a:r>
                    </a:p>
                    <a:p>
                      <a:pPr algn="ctr"/>
                      <a:r>
                        <a:rPr lang="ar-SA" b="1" dirty="0" smtClean="0"/>
                        <a:t>43 (اناث)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علوم الحاسب</a:t>
                      </a:r>
                      <a:endParaRPr lang="en-US" b="1" dirty="0"/>
                    </a:p>
                  </a:txBody>
                  <a:tcPr>
                    <a:solidFill>
                      <a:srgbClr val="002060">
                        <a:alpha val="20000"/>
                      </a:srgbClr>
                    </a:solidFill>
                  </a:tcPr>
                </a:tc>
              </a:tr>
              <a:tr h="466382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12 محاضر ودكتور</a:t>
                      </a:r>
                    </a:p>
                    <a:p>
                      <a:pPr algn="ctr"/>
                      <a:r>
                        <a:rPr lang="ar-SA" b="1" dirty="0" smtClean="0"/>
                        <a:t> 9معيد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97 (ذكور)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47 (ذكور)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نظم معلومات</a:t>
                      </a:r>
                      <a:endParaRPr lang="en-US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466382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98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241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112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اجمالي 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760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 rtl="1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المستفيدين </a:t>
            </a:r>
            <a:r>
              <a:rPr lang="en-US" sz="3500" b="1" dirty="0" smtClean="0">
                <a:solidFill>
                  <a:srgbClr val="CC3300"/>
                </a:solidFill>
              </a:rPr>
              <a:t>(stakeholders)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9852" y="1159242"/>
            <a:ext cx="8575548" cy="3036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b="1" u="sng" dirty="0" smtClean="0">
                <a:latin typeface="Times New Roman" pitchFamily="18" charset="0"/>
                <a:cs typeface="Times New Roman" pitchFamily="18" charset="0"/>
              </a:rPr>
              <a:t>ارباب العمل من القطاع الصناعي بشقيه العام والخاص: </a:t>
            </a: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ملائمة البرنامج لاحتياجات سوق العمل</a:t>
            </a: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b="1" u="sng" dirty="0" smtClean="0">
                <a:latin typeface="Times New Roman" pitchFamily="18" charset="0"/>
                <a:cs typeface="Times New Roman" pitchFamily="18" charset="0"/>
              </a:rPr>
              <a:t>الطلاب الحاليين: </a:t>
            </a: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مشاركة في مدى تحقيق البرنامج لنواتج التعلم</a:t>
            </a: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b="1" u="sng" dirty="0" smtClean="0">
                <a:latin typeface="Times New Roman" pitchFamily="18" charset="0"/>
                <a:cs typeface="Times New Roman" pitchFamily="18" charset="0"/>
              </a:rPr>
              <a:t>أعضاء هيئة التدريس: </a:t>
            </a: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تدريس وتقويم المقررات والمناهج ووضع الخطط ....</a:t>
            </a: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b="1" u="sng" dirty="0" smtClean="0">
                <a:latin typeface="Times New Roman" pitchFamily="18" charset="0"/>
                <a:cs typeface="Times New Roman" pitchFamily="18" charset="0"/>
              </a:rPr>
              <a:t>الخريجين </a:t>
            </a: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الخ</a:t>
            </a: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457201" y="685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284336" y="5514975"/>
            <a:ext cx="2592388" cy="504825"/>
          </a:xfrm>
          <a:prstGeom prst="rect">
            <a:avLst/>
          </a:prstGeom>
          <a:solidFill>
            <a:srgbClr val="92D050"/>
          </a:solidFill>
          <a:ln w="2540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3000" b="1" dirty="0" smtClean="0">
                <a:latin typeface="Arial" charset="0"/>
                <a:cs typeface="Arabic Transparent" pitchFamily="2" charset="0"/>
              </a:rPr>
              <a:t>برنامج أكاديمي</a:t>
            </a:r>
            <a:endParaRPr lang="en-US" sz="3000" b="1" dirty="0">
              <a:latin typeface="Arial" charset="0"/>
              <a:cs typeface="Arabic Transparent" pitchFamily="2" charset="0"/>
            </a:endParaRPr>
          </a:p>
        </p:txBody>
      </p:sp>
      <p:sp>
        <p:nvSpPr>
          <p:cNvPr id="4" name="مستطيل مستدير الزوايا 3"/>
          <p:cNvSpPr/>
          <p:nvPr/>
        </p:nvSpPr>
        <p:spPr bwMode="auto">
          <a:xfrm>
            <a:off x="6781801" y="5767387"/>
            <a:ext cx="1981200" cy="63817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b="1" dirty="0">
                <a:cs typeface="Arabic Transparent" pitchFamily="2" charset="0"/>
              </a:rPr>
              <a:t>ارباب عمل</a:t>
            </a:r>
            <a:endParaRPr lang="en-US" b="1" dirty="0">
              <a:cs typeface="Arabic Transparent" pitchFamily="2" charset="0"/>
            </a:endParaRPr>
          </a:p>
        </p:txBody>
      </p:sp>
      <p:sp>
        <p:nvSpPr>
          <p:cNvPr id="18" name="مستطيل مستدير الزوايا 17"/>
          <p:cNvSpPr/>
          <p:nvPr/>
        </p:nvSpPr>
        <p:spPr bwMode="auto">
          <a:xfrm>
            <a:off x="762000" y="5867400"/>
            <a:ext cx="1981200" cy="63817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b="1" dirty="0" smtClean="0">
                <a:cs typeface="Arabic Transparent" pitchFamily="2" charset="0"/>
              </a:rPr>
              <a:t>طلاب</a:t>
            </a:r>
            <a:endParaRPr lang="en-US" b="1" dirty="0">
              <a:cs typeface="Arabic Transparent" pitchFamily="2" charset="0"/>
            </a:endParaRPr>
          </a:p>
        </p:txBody>
      </p:sp>
      <p:sp>
        <p:nvSpPr>
          <p:cNvPr id="19" name="مستطيل مستدير الزوايا 18"/>
          <p:cNvSpPr/>
          <p:nvPr/>
        </p:nvSpPr>
        <p:spPr bwMode="auto">
          <a:xfrm>
            <a:off x="498143" y="4305857"/>
            <a:ext cx="2628107" cy="63817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b="1" dirty="0" smtClean="0">
                <a:cs typeface="Arabic Transparent" pitchFamily="2" charset="0"/>
              </a:rPr>
              <a:t>أعضاء هيئة تدريس</a:t>
            </a:r>
            <a:endParaRPr lang="en-US" b="1" dirty="0">
              <a:cs typeface="Arabic Transparent" pitchFamily="2" charset="0"/>
            </a:endParaRPr>
          </a:p>
        </p:txBody>
      </p:sp>
      <p:sp>
        <p:nvSpPr>
          <p:cNvPr id="20" name="مستطيل مستدير الزوايا 19"/>
          <p:cNvSpPr/>
          <p:nvPr/>
        </p:nvSpPr>
        <p:spPr bwMode="auto">
          <a:xfrm>
            <a:off x="6781801" y="4603156"/>
            <a:ext cx="1981200" cy="63817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b="1" dirty="0" smtClean="0">
                <a:cs typeface="Arabic Transparent" pitchFamily="2" charset="0"/>
              </a:rPr>
              <a:t>خريجين</a:t>
            </a:r>
            <a:endParaRPr lang="en-US" b="1" dirty="0">
              <a:cs typeface="Arabic Transparent" pitchFamily="2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 bwMode="auto">
          <a:xfrm>
            <a:off x="2743200" y="4922134"/>
            <a:ext cx="541136" cy="59284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رابط كسهم مستقيم 20"/>
          <p:cNvCxnSpPr>
            <a:stCxn id="18" idx="3"/>
            <a:endCxn id="15" idx="1"/>
          </p:cNvCxnSpPr>
          <p:nvPr/>
        </p:nvCxnSpPr>
        <p:spPr bwMode="auto">
          <a:xfrm flipV="1">
            <a:off x="2743200" y="5767388"/>
            <a:ext cx="541136" cy="4191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رابط كسهم مستقيم 21"/>
          <p:cNvCxnSpPr>
            <a:stCxn id="20" idx="1"/>
          </p:cNvCxnSpPr>
          <p:nvPr/>
        </p:nvCxnSpPr>
        <p:spPr bwMode="auto">
          <a:xfrm flipH="1">
            <a:off x="5786651" y="4922244"/>
            <a:ext cx="995150" cy="60509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رابط كسهم مستقيم 24"/>
          <p:cNvCxnSpPr>
            <a:stCxn id="15" idx="3"/>
            <a:endCxn id="4" idx="1"/>
          </p:cNvCxnSpPr>
          <p:nvPr/>
        </p:nvCxnSpPr>
        <p:spPr bwMode="auto">
          <a:xfrm>
            <a:off x="5876724" y="5767388"/>
            <a:ext cx="905077" cy="3190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7283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اللجنة استشارية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9852" y="609600"/>
            <a:ext cx="8575548" cy="644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r>
              <a:rPr lang="ar-SA" sz="2500" b="1" dirty="0" smtClean="0">
                <a:latin typeface="Times New Roman" pitchFamily="18" charset="0"/>
                <a:cs typeface="Times New Roman" pitchFamily="18" charset="0"/>
              </a:rPr>
              <a:t>من ماذا تتألف اللجنة الاستشارية؟</a:t>
            </a:r>
            <a:endParaRPr lang="ar-SA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متطوعين محترفين الذين يمثلون القطاع الصناعي وجهات التوظيف (العام والخاص)</a:t>
            </a:r>
          </a:p>
          <a:p>
            <a:pPr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300" dirty="0" smtClean="0">
                <a:latin typeface="Times New Roman" pitchFamily="18" charset="0"/>
                <a:cs typeface="Times New Roman" pitchFamily="18" charset="0"/>
              </a:rPr>
              <a:t>اكاديميين ذو خبرة طويلة في المجال.</a:t>
            </a:r>
          </a:p>
          <a:p>
            <a:pPr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endParaRPr lang="ar-SA" sz="2300" dirty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r>
              <a:rPr lang="ar-SA" sz="2500" b="1" dirty="0" smtClean="0">
                <a:latin typeface="Times New Roman" pitchFamily="18" charset="0"/>
                <a:cs typeface="Times New Roman" pitchFamily="18" charset="0"/>
              </a:rPr>
              <a:t>ولكن لماذا تحتاج البرامج الأكاديمية للجان استشارية؟؟؟</a:t>
            </a:r>
          </a:p>
          <a:p>
            <a:pPr marL="457200"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AutoNum type="arabicPeriod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التطوير السريع في مجال التعليم العالي ونمو السريع للقطاع الصناعي</a:t>
            </a:r>
          </a:p>
          <a:p>
            <a:pPr marL="457200"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AutoNum type="arabicPeriod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القطاع الصناعي هو من اهم المستفيدين</a:t>
            </a:r>
          </a:p>
          <a:p>
            <a:pPr marL="457200"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AutoNum type="arabicPeriod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ربط مخرجات التعليم باحتياجات السوق</a:t>
            </a:r>
          </a:p>
          <a:p>
            <a:pPr marL="457200"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AutoNum type="arabicPeriod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ضمان جودة البرامج وجودة </a:t>
            </a:r>
            <a:r>
              <a:rPr lang="ar-SA" sz="2400" dirty="0" err="1" smtClean="0">
                <a:latin typeface="Times New Roman" pitchFamily="18" charset="0"/>
                <a:cs typeface="Times New Roman" pitchFamily="18" charset="0"/>
              </a:rPr>
              <a:t>خريجيها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AutoNum type="arabicPeriod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متطلبات للاعتماد الاكاديمي</a:t>
            </a:r>
          </a:p>
          <a:p>
            <a:pPr marL="457200" indent="-4572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AutoNum type="arabicPeriod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الخ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457201" y="685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601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8143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اللجنة استشارية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9852" y="609600"/>
            <a:ext cx="8575548" cy="1362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r>
              <a:rPr lang="ar-SA" sz="2500" b="1" dirty="0" smtClean="0">
                <a:latin typeface="Times New Roman" pitchFamily="18" charset="0"/>
                <a:cs typeface="Times New Roman" pitchFamily="18" charset="0"/>
              </a:rPr>
              <a:t>تم تأليف لجان استشارية لكل برنامج والتي تضمن كالتالي</a:t>
            </a:r>
          </a:p>
          <a:p>
            <a:pPr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457201" y="685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404422"/>
              </p:ext>
            </p:extLst>
          </p:nvPr>
        </p:nvGraphicFramePr>
        <p:xfrm>
          <a:off x="685800" y="1600200"/>
          <a:ext cx="8074356" cy="4917059"/>
        </p:xfrm>
        <a:graphic>
          <a:graphicData uri="http://schemas.openxmlformats.org/drawingml/2006/table">
            <a:tbl>
              <a:tblPr rtl="1" firstRow="1" firstCol="1" lastRow="1" lastCol="1" bandRow="1" bandCol="1"/>
              <a:tblGrid>
                <a:gridCol w="931459"/>
                <a:gridCol w="1264692"/>
                <a:gridCol w="887104"/>
                <a:gridCol w="1324970"/>
                <a:gridCol w="3666131"/>
              </a:tblGrid>
              <a:tr h="55943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2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القسم</a:t>
                      </a:r>
                      <a:endParaRPr lang="en-US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2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تاريخ التكوين</a:t>
                      </a:r>
                      <a:endParaRPr lang="en-US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2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عـدد</a:t>
                      </a:r>
                      <a:endParaRPr lang="en-US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2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أعضاء اللجنة</a:t>
                      </a:r>
                      <a:endParaRPr lang="en-US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2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عدد الأعضاء من خارج الجامعة</a:t>
                      </a:r>
                      <a:endParaRPr lang="en-US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2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الشركات المشاركة</a:t>
                      </a:r>
                      <a:endParaRPr lang="en-US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648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علوم الحاسب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2012-2013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ar-SA" sz="1800" b="1" u="none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قطاع عام وخاص</a:t>
                      </a:r>
                    </a:p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مديرية التربية والتعليم،</a:t>
                      </a:r>
                    </a:p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الكلية التقنية</a:t>
                      </a:r>
                      <a:endParaRPr lang="en-US" sz="1800" b="0" dirty="0" smtClean="0"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معهد </a:t>
                      </a:r>
                      <a:r>
                        <a:rPr lang="ar-SA" sz="1800" b="0" dirty="0" err="1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نيوهيويرازن</a:t>
                      </a:r>
                      <a:endParaRPr lang="en-US" sz="1800" b="0" dirty="0" smtClean="0"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المعهد السعودي الامريكي</a:t>
                      </a:r>
                      <a:endParaRPr lang="en-US" sz="1800" b="0" dirty="0" smtClean="0"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تقنية المعلومات جامعة نجران</a:t>
                      </a:r>
                      <a:endParaRPr lang="en-US" sz="1800" b="0" dirty="0" smtClean="0"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الأمانة</a:t>
                      </a:r>
                      <a:endParaRPr lang="en-US" sz="18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ar-SA" sz="1800" b="1" dirty="0" smtClean="0"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ar-SA" sz="1800" b="1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أكاديميين</a:t>
                      </a:r>
                    </a:p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قسم </a:t>
                      </a:r>
                      <a:r>
                        <a:rPr lang="ar-SA" sz="1800" b="0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علوم الحاسب جامعة </a:t>
                      </a: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نجران</a:t>
                      </a:r>
                      <a:endParaRPr lang="en-US" sz="1800" b="0" dirty="0" smtClean="0"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كلية </a:t>
                      </a:r>
                      <a:r>
                        <a:rPr lang="ar-SA" sz="1800" b="0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المجتمع جامعة </a:t>
                      </a: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نجران</a:t>
                      </a:r>
                      <a:endParaRPr lang="en-US" sz="1800" b="0" dirty="0" smtClean="0"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85750" indent="-28575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كلية </a:t>
                      </a:r>
                      <a:r>
                        <a:rPr lang="ar-SA" sz="1800" b="0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العلوم والآداب جامعة </a:t>
                      </a:r>
                      <a:r>
                        <a:rPr lang="ar-SA" sz="1800" b="0" dirty="0" smtClean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نجران</a:t>
                      </a:r>
                      <a:endParaRPr lang="en-US" sz="1800" b="0" dirty="0" smtClean="0"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نظم المعلومات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2012-2013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44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1000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ar-SA" sz="3500" b="1" dirty="0">
                <a:solidFill>
                  <a:srgbClr val="CC3300"/>
                </a:solidFill>
              </a:rPr>
              <a:t>ضمان </a:t>
            </a:r>
            <a:r>
              <a:rPr lang="ar-SA" sz="3500" b="1" dirty="0" smtClean="0">
                <a:solidFill>
                  <a:srgbClr val="CC3300"/>
                </a:solidFill>
              </a:rPr>
              <a:t>الجودة والاعتماد الأكاديمي لبرامج </a:t>
            </a:r>
            <a:r>
              <a:rPr lang="ar-SA" sz="3500" b="1" dirty="0">
                <a:solidFill>
                  <a:srgbClr val="CC3300"/>
                </a:solidFill>
              </a:rPr>
              <a:t>الكلية</a:t>
            </a: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9852" y="609600"/>
            <a:ext cx="8575548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457201" y="685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0"/>
          <p:cNvSpPr/>
          <p:nvPr/>
        </p:nvSpPr>
        <p:spPr>
          <a:xfrm>
            <a:off x="339852" y="609600"/>
            <a:ext cx="8575548" cy="6194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r>
              <a:rPr lang="ar-SA" sz="2500" b="1" dirty="0" smtClean="0">
                <a:latin typeface="Times New Roman" pitchFamily="18" charset="0"/>
                <a:cs typeface="Times New Roman" pitchFamily="18" charset="0"/>
              </a:rPr>
              <a:t>تسعى البرامج الأكاديمية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ar-SA" sz="2500" b="1" dirty="0" smtClean="0">
                <a:latin typeface="Times New Roman" pitchFamily="18" charset="0"/>
                <a:cs typeface="Times New Roman" pitchFamily="18" charset="0"/>
              </a:rPr>
              <a:t>في الكلية لضمان جودة الخريجين من خلال الحصول على الاعتماد الاكاديمي المحلي 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(NCAAA) </a:t>
            </a:r>
            <a:r>
              <a:rPr lang="ar-SA" sz="2500" b="1" dirty="0" smtClean="0">
                <a:latin typeface="Times New Roman" pitchFamily="18" charset="0"/>
                <a:cs typeface="Times New Roman" pitchFamily="18" charset="0"/>
              </a:rPr>
              <a:t>والدولي 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(ABET)</a:t>
            </a:r>
            <a:r>
              <a:rPr lang="ar-SA" sz="25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r>
              <a:rPr lang="ar-SA" sz="2500" b="1" u="sng" dirty="0" smtClean="0">
                <a:latin typeface="Times New Roman" pitchFamily="18" charset="0"/>
                <a:cs typeface="Times New Roman" pitchFamily="18" charset="0"/>
              </a:rPr>
              <a:t>أهمية الاعتماد</a:t>
            </a:r>
            <a:endParaRPr lang="ar-SA" sz="25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تزويد الطلاب  بتعليم جيد وذلك لزيادة فرص العمل.</a:t>
            </a:r>
          </a:p>
          <a:p>
            <a:pPr marL="342900" indent="-3429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التأكد من أن الخريجين قد استوفوا  الشروط التعليمية اللازمة للمهن</a:t>
            </a:r>
          </a:p>
          <a:p>
            <a:pPr marL="342900" indent="-3429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التحقق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من جودة التعليم بما يتوافق مع المعايير المهنية .</a:t>
            </a:r>
          </a:p>
          <a:p>
            <a:pPr marL="342900" indent="-3429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إنشاء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الاعتراف المحلي والدولي  لخريجين البرامج.</a:t>
            </a:r>
          </a:p>
          <a:p>
            <a:pPr marL="342900" indent="-3429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الحفاظ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على مستويات متقدمة من جودة التعليم في علوم الحاسب ونظم المعلومات.</a:t>
            </a:r>
          </a:p>
          <a:p>
            <a:pPr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•    تشجيع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المراجعة الشاملة  للبرنامج تخلق فرص للمراجعة  المستمرة لتحسين الجودة .</a:t>
            </a:r>
          </a:p>
          <a:p>
            <a:pPr marL="342900" indent="-3429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الشرح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للجمهور  في المضي قدما في جودة البرامج .</a:t>
            </a:r>
          </a:p>
          <a:p>
            <a:pPr marL="342900" indent="-342900" algn="r" rtl="1"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توفير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فرص لصناعة لقيادة  للعملية التعليمية لتعكس الاحتياجات الحالية والمستقبلية للمهن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40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1000" y="76200"/>
            <a:ext cx="8686800" cy="659027"/>
          </a:xfrm>
          <a:prstGeom prst="rect">
            <a:avLst/>
          </a:prstGeom>
          <a:noFill/>
          <a:ln w="50800"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ar-SA" sz="3500" b="1" dirty="0" smtClean="0">
                <a:solidFill>
                  <a:srgbClr val="CC3300"/>
                </a:solidFill>
              </a:rPr>
              <a:t>معايير الاعتماد المحلي</a:t>
            </a:r>
            <a:endParaRPr lang="ar-SA" sz="3500" b="1" dirty="0">
              <a:solidFill>
                <a:srgbClr val="CC3300"/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146304" y="6210300"/>
            <a:ext cx="387096" cy="4572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F3B72-F87F-4D10-B18B-3B6880AA6D89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9852" y="609600"/>
            <a:ext cx="8575548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457201" y="685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/>
          <p:nvPr/>
        </p:nvGrpSpPr>
        <p:grpSpPr>
          <a:xfrm>
            <a:off x="-304800" y="685800"/>
            <a:ext cx="838200" cy="5486400"/>
            <a:chOff x="-304800" y="152400"/>
            <a:chExt cx="838200" cy="60198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" cy="32766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3429000"/>
              <a:ext cx="228600" cy="2743200"/>
            </a:xfrm>
            <a:prstGeom prst="rect">
              <a:avLst/>
            </a:prstGeom>
            <a:ln w="0"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-304800" y="3429000"/>
              <a:ext cx="838200" cy="533400"/>
            </a:xfrm>
            <a:prstGeom prst="arc">
              <a:avLst/>
            </a:prstGeom>
            <a:ln w="730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8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673861"/>
              </p:ext>
            </p:extLst>
          </p:nvPr>
        </p:nvGraphicFramePr>
        <p:xfrm>
          <a:off x="1071563" y="857250"/>
          <a:ext cx="7286625" cy="5448358"/>
        </p:xfrm>
        <a:graphic>
          <a:graphicData uri="http://schemas.openxmlformats.org/drawingml/2006/table">
            <a:tbl>
              <a:tblPr rtl="1" firstRow="1" bandRow="1"/>
              <a:tblGrid>
                <a:gridCol w="620523"/>
                <a:gridCol w="6666102"/>
              </a:tblGrid>
              <a:tr h="579083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/>
                      <a:r>
                        <a:rPr lang="ar-LB" sz="3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معايير الاعتماد </a:t>
                      </a:r>
                      <a:r>
                        <a:rPr lang="ar-SA" sz="3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البرامجي </a:t>
                      </a:r>
                      <a:r>
                        <a:rPr lang="ar-LB" sz="3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للتعليم العالي</a:t>
                      </a:r>
                      <a:r>
                        <a:rPr lang="ar-SA" sz="3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 </a:t>
                      </a:r>
                      <a:r>
                        <a:rPr lang="en-US" sz="3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NCAAA</a:t>
                      </a:r>
                      <a:r>
                        <a:rPr lang="ar-EG" sz="32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:</a:t>
                      </a:r>
                      <a:endParaRPr lang="ar-SA" sz="3200" b="1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Arabic Typesetting" pitchFamily="66" charset="-78"/>
                        <a:ea typeface="+mn-ea"/>
                        <a:cs typeface="Arabic Typesetting" pitchFamily="66" charset="-7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dirty="0" smtClean="0"/>
                        <a:t>1</a:t>
                      </a:r>
                      <a:endParaRPr lang="ar-OM" sz="1800" dirty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LB" sz="1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الرسالة والغايات والأهداف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dirty="0" smtClean="0"/>
                        <a:t>2</a:t>
                      </a:r>
                      <a:endParaRPr lang="ar-OM" sz="1800" dirty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LB" sz="1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السُلـُطات والإدارة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dirty="0" smtClean="0"/>
                        <a:t>3</a:t>
                      </a:r>
                      <a:endParaRPr lang="ar-OM" sz="1800" dirty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LB" sz="1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إدارة ضمان الجودة وتحسينها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</a:tr>
              <a:tr h="518127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dirty="0" smtClean="0"/>
                        <a:t>4</a:t>
                      </a:r>
                      <a:endParaRPr lang="ar-OM" sz="1800" dirty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LB" sz="2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التعلم </a:t>
                      </a:r>
                      <a:r>
                        <a:rPr lang="ar-LB" sz="2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والتعليم</a:t>
                      </a:r>
                      <a:r>
                        <a:rPr lang="ar-SA" sz="2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ar-SA" sz="2800" b="1" kern="1200" baseline="0" dirty="0" smtClean="0">
                          <a:solidFill>
                            <a:srgbClr val="FF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(التطوير المستمر)</a:t>
                      </a:r>
                      <a:endParaRPr lang="ar-OM" sz="2800" b="1" kern="1200" baseline="0" dirty="0" smtClean="0">
                        <a:solidFill>
                          <a:srgbClr val="FF00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dirty="0" smtClean="0"/>
                        <a:t>5</a:t>
                      </a:r>
                      <a:endParaRPr lang="ar-OM" sz="1800" dirty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LB" sz="1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إدارة شؤون الطلاب والخدمات المساندة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dirty="0" smtClean="0"/>
                        <a:t>6</a:t>
                      </a:r>
                      <a:endParaRPr lang="ar-OM" sz="1800" dirty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LB" sz="1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مصادر التعلم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dirty="0" smtClean="0"/>
                        <a:t>7</a:t>
                      </a:r>
                      <a:endParaRPr lang="ar-OM" sz="1800" dirty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LB" sz="1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المرافق والتجهيزات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dirty="0" smtClean="0"/>
                        <a:t>8</a:t>
                      </a:r>
                      <a:endParaRPr lang="ar-OM" sz="1800" dirty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LB" sz="1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التخطيط والإدارة المالية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dirty="0" smtClean="0"/>
                        <a:t>9</a:t>
                      </a:r>
                      <a:endParaRPr lang="ar-OM" sz="1800" dirty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LB" sz="1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عمليات التوظيف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dirty="0" smtClean="0"/>
                        <a:t>10</a:t>
                      </a:r>
                      <a:endParaRPr lang="ar-OM" sz="1800" dirty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LB" sz="1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البحث العلمي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435109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rtl="1"/>
                      <a:r>
                        <a:rPr lang="ar-SA" sz="1800" dirty="0" smtClean="0"/>
                        <a:t>11</a:t>
                      </a:r>
                      <a:endParaRPr lang="ar-OM" sz="1800" dirty="0"/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1" eaLnBrk="1" latinLnBrk="0" hangingPunct="1"/>
                      <a:r>
                        <a:rPr lang="ar-LB" sz="1800" b="1" kern="1200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علاقات المؤسسة التعليمية بالمجتمع</a:t>
                      </a:r>
                      <a:endParaRPr lang="ar-OM" sz="1800" b="1" kern="1200" baseline="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45717" marB="4571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03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6988</TotalTime>
  <Words>1495</Words>
  <Application>Microsoft Office PowerPoint</Application>
  <PresentationFormat>عرض على الشاشة (3:4)‏</PresentationFormat>
  <Paragraphs>376</Paragraphs>
  <Slides>27</Slides>
  <Notes>24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28" baseType="lpstr">
      <vt:lpstr>Custom Design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ABET Workshop</dc:title>
  <dc:creator>dsoldan</dc:creator>
  <cp:lastModifiedBy>Ahmed M. Taleb</cp:lastModifiedBy>
  <cp:revision>413</cp:revision>
  <cp:lastPrinted>2013-06-19T06:30:23Z</cp:lastPrinted>
  <dcterms:created xsi:type="dcterms:W3CDTF">2008-03-10T18:02:39Z</dcterms:created>
  <dcterms:modified xsi:type="dcterms:W3CDTF">2013-06-19T06:31:49Z</dcterms:modified>
</cp:coreProperties>
</file>